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27"/>
  </p:notesMasterIdLst>
  <p:handoutMasterIdLst>
    <p:handoutMasterId r:id="rId28"/>
  </p:handoutMasterIdLst>
  <p:sldIdLst>
    <p:sldId id="798" r:id="rId5"/>
    <p:sldId id="799" r:id="rId6"/>
    <p:sldId id="784" r:id="rId7"/>
    <p:sldId id="785" r:id="rId8"/>
    <p:sldId id="823" r:id="rId9"/>
    <p:sldId id="786" r:id="rId10"/>
    <p:sldId id="830" r:id="rId11"/>
    <p:sldId id="824" r:id="rId12"/>
    <p:sldId id="766" r:id="rId13"/>
    <p:sldId id="825" r:id="rId14"/>
    <p:sldId id="791" r:id="rId15"/>
    <p:sldId id="792" r:id="rId16"/>
    <p:sldId id="793" r:id="rId17"/>
    <p:sldId id="794" r:id="rId18"/>
    <p:sldId id="795" r:id="rId19"/>
    <p:sldId id="796" r:id="rId20"/>
    <p:sldId id="826" r:id="rId21"/>
    <p:sldId id="827" r:id="rId22"/>
    <p:sldId id="763" r:id="rId23"/>
    <p:sldId id="828" r:id="rId24"/>
    <p:sldId id="829" r:id="rId25"/>
    <p:sldId id="821" r:id="rId26"/>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guide id="4" orient="horz" pos="1675">
          <p15:clr>
            <a:srgbClr val="A4A3A4"/>
          </p15:clr>
        </p15:guide>
        <p15:guide id="5" pos="2875">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ther authors"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2F31"/>
    <a:srgbClr val="F37F31"/>
    <a:srgbClr val="B13234"/>
    <a:srgbClr val="D98788"/>
    <a:srgbClr val="F7B069"/>
    <a:srgbClr val="F4E47C"/>
    <a:srgbClr val="FAC91F"/>
    <a:srgbClr val="9E80C1"/>
    <a:srgbClr val="C76C6E"/>
    <a:srgbClr val="CD7E7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185" autoAdjust="0"/>
    <p:restoredTop sz="94280" autoAdjust="0"/>
  </p:normalViewPr>
  <p:slideViewPr>
    <p:cSldViewPr snapToGrid="0">
      <p:cViewPr varScale="1">
        <p:scale>
          <a:sx n="150" d="100"/>
          <a:sy n="150" d="100"/>
        </p:scale>
        <p:origin x="200" y="160"/>
      </p:cViewPr>
      <p:guideLst>
        <p:guide orient="horz" pos="2160"/>
        <p:guide pos="2880"/>
        <p:guide orient="horz" pos="1620"/>
        <p:guide orient="horz" pos="1675"/>
        <p:guide pos="2875"/>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8C83AA9-89F1-6949-BC4D-7B473ED5E134}" type="datetimeFigureOut">
              <a:rPr lang="en-US" smtClean="0"/>
              <a:t>6/6/18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EE50E7A-F2ED-FB45-B225-E33FAF991898}" type="slidenum">
              <a:rPr lang="en-US" smtClean="0"/>
              <a:t>‹#›</a:t>
            </a:fld>
            <a:endParaRPr lang="en-US" dirty="0"/>
          </a:p>
        </p:txBody>
      </p:sp>
    </p:spTree>
    <p:extLst>
      <p:ext uri="{BB962C8B-B14F-4D97-AF65-F5344CB8AC3E}">
        <p14:creationId xmlns:p14="http://schemas.microsoft.com/office/powerpoint/2010/main" val="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F2C591-3785-BD47-BDA3-5F512F369E53}" type="datetimeFigureOut">
              <a:rPr lang="en-US" smtClean="0"/>
              <a:t>6/6/18</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EEB2EE-2EBD-6840-9C21-67E952B3DE0A}" type="slidenum">
              <a:rPr lang="en-US" smtClean="0"/>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lvl1pPr>
              <a:defRPr>
                <a:solidFill>
                  <a:schemeClr val="tx1"/>
                </a:solidFill>
              </a:defRPr>
            </a:lvl1pPr>
          </a:lstStyle>
          <a:p>
            <a:pPr defTabSz="914400" fontAlgn="base">
              <a:spcBef>
                <a:spcPct val="0"/>
              </a:spcBef>
              <a:spcAft>
                <a:spcPct val="0"/>
              </a:spcAft>
              <a:defRPr/>
            </a:pPr>
            <a:fld id="{F698A54D-4565-014F-B026-C9E10277AF90}" type="slidenum">
              <a:rPr lang="en-US" smtClean="0">
                <a:ea typeface="ＭＳ Ｐゴシック" charset="0"/>
                <a:cs typeface="ＭＳ Ｐゴシック" charset="0"/>
              </a:rPr>
              <a:pPr defTabSz="914400" fontAlgn="base">
                <a:spcBef>
                  <a:spcPct val="0"/>
                </a:spcBef>
                <a:spcAft>
                  <a:spcPct val="0"/>
                </a:spcAft>
                <a:defRPr/>
              </a:pPr>
              <a:t>‹#›</a:t>
            </a:fld>
            <a:endParaRPr lang="en-US" dirty="0">
              <a:ea typeface="ＭＳ Ｐゴシック" charset="0"/>
              <a:cs typeface="ＭＳ Ｐゴシック" charset="0"/>
            </a:endParaRPr>
          </a:p>
        </p:txBody>
      </p:sp>
      <p:pic>
        <p:nvPicPr>
          <p:cNvPr id="4" name="Picture 3" descr="loog.png">
            <a:extLst>
              <a:ext uri="{FF2B5EF4-FFF2-40B4-BE49-F238E27FC236}">
                <a16:creationId xmlns:a16="http://schemas.microsoft.com/office/drawing/2014/main" id="{432772DA-679C-4325-B2BF-509531FC4D17}"/>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8441777" y="57317"/>
            <a:ext cx="645520" cy="198713"/>
          </a:xfrm>
          <a:prstGeom prst="rect">
            <a:avLst/>
          </a:prstGeom>
        </p:spPr>
      </p:pic>
    </p:spTree>
    <p:extLst>
      <p:ext uri="{BB962C8B-B14F-4D97-AF65-F5344CB8AC3E}">
        <p14:creationId xmlns:p14="http://schemas.microsoft.com/office/powerpoint/2010/main" val="4237869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Custom Layout">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a:solidFill>
                  <a:srgbClr val="FFFFFF"/>
                </a:solidFill>
              </a:defRPr>
            </a:lvl1pPr>
          </a:lstStyle>
          <a:p>
            <a:pPr defTabSz="914400" fontAlgn="base">
              <a:spcBef>
                <a:spcPct val="0"/>
              </a:spcBef>
              <a:spcAft>
                <a:spcPct val="0"/>
              </a:spcAft>
              <a:defRPr/>
            </a:pPr>
            <a:fld id="{F698A54D-4565-014F-B026-C9E10277AF90}" type="slidenum">
              <a:rPr lang="en-US" smtClean="0">
                <a:ea typeface="ＭＳ Ｐゴシック" charset="0"/>
                <a:cs typeface="ＭＳ Ｐゴシック" charset="0"/>
              </a:rPr>
              <a:pPr defTabSz="914400" fontAlgn="base">
                <a:spcBef>
                  <a:spcPct val="0"/>
                </a:spcBef>
                <a:spcAft>
                  <a:spcPct val="0"/>
                </a:spcAft>
                <a:defRPr/>
              </a:pPr>
              <a:t>‹#›</a:t>
            </a:fld>
            <a:endParaRPr lang="en-US" dirty="0">
              <a:ea typeface="ＭＳ Ｐゴシック" charset="0"/>
              <a:cs typeface="ＭＳ Ｐゴシック" charset="0"/>
            </a:endParaRPr>
          </a:p>
        </p:txBody>
      </p:sp>
    </p:spTree>
    <p:extLst>
      <p:ext uri="{BB962C8B-B14F-4D97-AF65-F5344CB8AC3E}">
        <p14:creationId xmlns:p14="http://schemas.microsoft.com/office/powerpoint/2010/main" val="2553087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Custom Layout">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a:solidFill>
                  <a:schemeClr val="bg1"/>
                </a:solidFill>
              </a:defRPr>
            </a:lvl1pPr>
          </a:lstStyle>
          <a:p>
            <a:pPr defTabSz="914400" fontAlgn="base">
              <a:spcBef>
                <a:spcPct val="0"/>
              </a:spcBef>
              <a:spcAft>
                <a:spcPct val="0"/>
              </a:spcAft>
              <a:defRPr/>
            </a:pPr>
            <a:fld id="{F698A54D-4565-014F-B026-C9E10277AF90}" type="slidenum">
              <a:rPr lang="en-US" smtClean="0">
                <a:ea typeface="ＭＳ Ｐゴシック" charset="0"/>
                <a:cs typeface="ＭＳ Ｐゴシック" charset="0"/>
              </a:rPr>
              <a:pPr defTabSz="914400" fontAlgn="base">
                <a:spcBef>
                  <a:spcPct val="0"/>
                </a:spcBef>
                <a:spcAft>
                  <a:spcPct val="0"/>
                </a:spcAft>
                <a:defRPr/>
              </a:pPr>
              <a:t>‹#›</a:t>
            </a:fld>
            <a:endParaRPr lang="en-US" dirty="0">
              <a:ea typeface="ＭＳ Ｐゴシック" charset="0"/>
              <a:cs typeface="ＭＳ Ｐゴシック" charset="0"/>
            </a:endParaRPr>
          </a:p>
        </p:txBody>
      </p:sp>
    </p:spTree>
    <p:extLst>
      <p:ext uri="{BB962C8B-B14F-4D97-AF65-F5344CB8AC3E}">
        <p14:creationId xmlns:p14="http://schemas.microsoft.com/office/powerpoint/2010/main" val="1054552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lvl1pPr>
              <a:defRPr>
                <a:solidFill>
                  <a:schemeClr val="tx1"/>
                </a:solidFill>
              </a:defRPr>
            </a:lvl1pPr>
          </a:lstStyle>
          <a:p>
            <a:pPr defTabSz="914400" fontAlgn="base">
              <a:spcBef>
                <a:spcPct val="0"/>
              </a:spcBef>
              <a:spcAft>
                <a:spcPct val="0"/>
              </a:spcAft>
              <a:defRPr/>
            </a:pPr>
            <a:fld id="{F698A54D-4565-014F-B026-C9E10277AF90}" type="slidenum">
              <a:rPr lang="en-US" smtClean="0">
                <a:ea typeface="ＭＳ Ｐゴシック" charset="0"/>
                <a:cs typeface="ＭＳ Ｐゴシック" charset="0"/>
              </a:rPr>
              <a:pPr defTabSz="914400" fontAlgn="base">
                <a:spcBef>
                  <a:spcPct val="0"/>
                </a:spcBef>
                <a:spcAft>
                  <a:spcPct val="0"/>
                </a:spcAft>
                <a:defRPr/>
              </a:pPr>
              <a:t>‹#›</a:t>
            </a:fld>
            <a:endParaRPr lang="en-US" dirty="0">
              <a:ea typeface="ＭＳ Ｐゴシック" charset="0"/>
              <a:cs typeface="ＭＳ Ｐゴシック" charset="0"/>
            </a:endParaRPr>
          </a:p>
        </p:txBody>
      </p:sp>
      <p:pic>
        <p:nvPicPr>
          <p:cNvPr id="5" name="Picture 4" descr="halfpage grey.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5935" y="2583618"/>
            <a:ext cx="9144000" cy="2571750"/>
          </a:xfrm>
          <a:prstGeom prst="rect">
            <a:avLst/>
          </a:prstGeom>
        </p:spPr>
      </p:pic>
      <p:pic>
        <p:nvPicPr>
          <p:cNvPr id="6" name="Picture 5" descr="loog.png">
            <a:extLst>
              <a:ext uri="{FF2B5EF4-FFF2-40B4-BE49-F238E27FC236}">
                <a16:creationId xmlns:a16="http://schemas.microsoft.com/office/drawing/2014/main" id="{8E84FE13-4DFD-436E-AE72-8040D9F6BCF3}"/>
              </a:ext>
            </a:extLst>
          </p:cNvPr>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8441777" y="57317"/>
            <a:ext cx="645520" cy="198713"/>
          </a:xfrm>
          <a:prstGeom prst="rect">
            <a:avLst/>
          </a:prstGeom>
        </p:spPr>
      </p:pic>
    </p:spTree>
    <p:extLst>
      <p:ext uri="{BB962C8B-B14F-4D97-AF65-F5344CB8AC3E}">
        <p14:creationId xmlns:p14="http://schemas.microsoft.com/office/powerpoint/2010/main" val="2446258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lvl1pPr>
              <a:defRPr>
                <a:solidFill>
                  <a:schemeClr val="tx1"/>
                </a:solidFill>
              </a:defRPr>
            </a:lvl1pPr>
          </a:lstStyle>
          <a:p>
            <a:pPr defTabSz="914400" fontAlgn="base">
              <a:spcBef>
                <a:spcPct val="0"/>
              </a:spcBef>
              <a:spcAft>
                <a:spcPct val="0"/>
              </a:spcAft>
              <a:defRPr/>
            </a:pPr>
            <a:fld id="{F698A54D-4565-014F-B026-C9E10277AF90}" type="slidenum">
              <a:rPr lang="en-US" smtClean="0">
                <a:ea typeface="ＭＳ Ｐゴシック" charset="0"/>
                <a:cs typeface="ＭＳ Ｐゴシック" charset="0"/>
              </a:rPr>
              <a:pPr defTabSz="914400" fontAlgn="base">
                <a:spcBef>
                  <a:spcPct val="0"/>
                </a:spcBef>
                <a:spcAft>
                  <a:spcPct val="0"/>
                </a:spcAft>
                <a:defRPr/>
              </a:pPr>
              <a:t>‹#›</a:t>
            </a:fld>
            <a:endParaRPr lang="en-US" dirty="0">
              <a:ea typeface="ＭＳ Ｐゴシック" charset="0"/>
              <a:cs typeface="ＭＳ Ｐゴシック" charset="0"/>
            </a:endParaRPr>
          </a:p>
        </p:txBody>
      </p:sp>
      <p:pic>
        <p:nvPicPr>
          <p:cNvPr id="5" name="Picture 4" descr="poly1.jpg"/>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4569874" y="0"/>
            <a:ext cx="4574126" cy="5143500"/>
          </a:xfrm>
          <a:prstGeom prst="rect">
            <a:avLst/>
          </a:prstGeom>
        </p:spPr>
      </p:pic>
      <p:pic>
        <p:nvPicPr>
          <p:cNvPr id="4" name="Picture 3" descr="loog.png">
            <a:extLst>
              <a:ext uri="{FF2B5EF4-FFF2-40B4-BE49-F238E27FC236}">
                <a16:creationId xmlns:a16="http://schemas.microsoft.com/office/drawing/2014/main" id="{A6C2858D-7197-427B-80A1-EB9D51A95B00}"/>
              </a:ext>
            </a:extLst>
          </p:cNvPr>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106069" y="147821"/>
            <a:ext cx="645520" cy="198713"/>
          </a:xfrm>
          <a:prstGeom prst="rect">
            <a:avLst/>
          </a:prstGeom>
        </p:spPr>
      </p:pic>
    </p:spTree>
    <p:extLst>
      <p:ext uri="{BB962C8B-B14F-4D97-AF65-F5344CB8AC3E}">
        <p14:creationId xmlns:p14="http://schemas.microsoft.com/office/powerpoint/2010/main" val="16364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7_Custom Layout">
    <p:bg>
      <p:bgPr>
        <a:blipFill rotWithShape="1">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4730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9_Custom Layou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lvl1pPr>
              <a:defRPr>
                <a:solidFill>
                  <a:schemeClr val="tx1"/>
                </a:solidFill>
              </a:defRPr>
            </a:lvl1pPr>
          </a:lstStyle>
          <a:p>
            <a:pPr defTabSz="914400" fontAlgn="base">
              <a:spcBef>
                <a:spcPct val="0"/>
              </a:spcBef>
              <a:spcAft>
                <a:spcPct val="0"/>
              </a:spcAft>
              <a:defRPr/>
            </a:pPr>
            <a:fld id="{F698A54D-4565-014F-B026-C9E10277AF90}" type="slidenum">
              <a:rPr lang="en-US" smtClean="0">
                <a:ea typeface="ＭＳ Ｐゴシック" charset="0"/>
                <a:cs typeface="ＭＳ Ｐゴシック" charset="0"/>
              </a:rPr>
              <a:pPr defTabSz="914400" fontAlgn="base">
                <a:spcBef>
                  <a:spcPct val="0"/>
                </a:spcBef>
                <a:spcAft>
                  <a:spcPct val="0"/>
                </a:spcAft>
                <a:defRPr/>
              </a:pPr>
              <a:t>‹#›</a:t>
            </a:fld>
            <a:endParaRPr lang="en-US" dirty="0">
              <a:ea typeface="ＭＳ Ｐゴシック" charset="0"/>
              <a:cs typeface="ＭＳ Ｐゴシック" charset="0"/>
            </a:endParaRPr>
          </a:p>
        </p:txBody>
      </p:sp>
      <p:sp>
        <p:nvSpPr>
          <p:cNvPr id="4" name="Slide Number Placeholder 6"/>
          <p:cNvSpPr txBox="1">
            <a:spLocks/>
          </p:cNvSpPr>
          <p:nvPr userDrawn="1"/>
        </p:nvSpPr>
        <p:spPr>
          <a:xfrm>
            <a:off x="6961462" y="4767263"/>
            <a:ext cx="2057400" cy="273844"/>
          </a:xfrm>
          <a:prstGeom prst="rect">
            <a:avLst/>
          </a:prstGeom>
        </p:spPr>
        <p:txBody>
          <a:bodyPr vert="horz" wrap="square" lIns="91440" tIns="45720" rIns="91440" bIns="45720" numCol="1" anchor="ctr" anchorCtr="0" compatLnSpc="1">
            <a:prstTxWarp prst="textNoShape">
              <a:avLst/>
            </a:prstTxWarp>
          </a:bodyPr>
          <a:lstStyle>
            <a:defPPr>
              <a:defRPr lang="en-US"/>
            </a:defPPr>
            <a:lvl1pPr marL="0" algn="r" defTabSz="457200" rtl="0" eaLnBrk="1" latinLnBrk="0" hangingPunct="1">
              <a:defRPr sz="1200" kern="1200">
                <a:solidFill>
                  <a:schemeClr val="tx1"/>
                </a:solidFill>
                <a:latin typeface="Helvetica"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fontAlgn="base">
              <a:spcBef>
                <a:spcPct val="0"/>
              </a:spcBef>
              <a:spcAft>
                <a:spcPct val="0"/>
              </a:spcAft>
              <a:defRPr/>
            </a:pPr>
            <a:fld id="{F698A54D-4565-014F-B026-C9E10277AF90}" type="slidenum">
              <a:rPr lang="en-US" smtClean="0">
                <a:ea typeface="ＭＳ Ｐゴシック" charset="0"/>
                <a:cs typeface="ＭＳ Ｐゴシック" charset="0"/>
              </a:rPr>
              <a:pPr defTabSz="914400" fontAlgn="base">
                <a:spcBef>
                  <a:spcPct val="0"/>
                </a:spcBef>
                <a:spcAft>
                  <a:spcPct val="0"/>
                </a:spcAft>
                <a:defRPr/>
              </a:pPr>
              <a:t>‹#›</a:t>
            </a:fld>
            <a:endParaRPr lang="en-US" dirty="0">
              <a:ea typeface="ＭＳ Ｐゴシック" charset="0"/>
              <a:cs typeface="ＭＳ Ｐゴシック" charset="0"/>
            </a:endParaRPr>
          </a:p>
        </p:txBody>
      </p:sp>
      <p:pic>
        <p:nvPicPr>
          <p:cNvPr id="2" name="Picture 1" descr="halfport.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4572000" cy="5143500"/>
          </a:xfrm>
          <a:prstGeom prst="rect">
            <a:avLst/>
          </a:prstGeom>
        </p:spPr>
      </p:pic>
    </p:spTree>
    <p:extLst>
      <p:ext uri="{BB962C8B-B14F-4D97-AF65-F5344CB8AC3E}">
        <p14:creationId xmlns:p14="http://schemas.microsoft.com/office/powerpoint/2010/main" val="79942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5_Custom Layou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lvl1pPr>
              <a:defRPr>
                <a:solidFill>
                  <a:schemeClr val="tx1"/>
                </a:solidFill>
              </a:defRPr>
            </a:lvl1pPr>
          </a:lstStyle>
          <a:p>
            <a:pPr defTabSz="914400" fontAlgn="base">
              <a:spcBef>
                <a:spcPct val="0"/>
              </a:spcBef>
              <a:spcAft>
                <a:spcPct val="0"/>
              </a:spcAft>
              <a:defRPr/>
            </a:pPr>
            <a:fld id="{F698A54D-4565-014F-B026-C9E10277AF90}" type="slidenum">
              <a:rPr lang="en-US" smtClean="0">
                <a:ea typeface="ＭＳ Ｐゴシック" charset="0"/>
                <a:cs typeface="ＭＳ Ｐゴシック" charset="0"/>
              </a:rPr>
              <a:pPr defTabSz="914400" fontAlgn="base">
                <a:spcBef>
                  <a:spcPct val="0"/>
                </a:spcBef>
                <a:spcAft>
                  <a:spcPct val="0"/>
                </a:spcAft>
                <a:defRPr/>
              </a:pPr>
              <a:t>‹#›</a:t>
            </a:fld>
            <a:endParaRPr lang="en-US" dirty="0">
              <a:ea typeface="ＭＳ Ｐゴシック" charset="0"/>
              <a:cs typeface="ＭＳ Ｐゴシック" charset="0"/>
            </a:endParaRPr>
          </a:p>
        </p:txBody>
      </p:sp>
      <p:sp>
        <p:nvSpPr>
          <p:cNvPr id="4" name="Slide Number Placeholder 6"/>
          <p:cNvSpPr txBox="1">
            <a:spLocks/>
          </p:cNvSpPr>
          <p:nvPr userDrawn="1"/>
        </p:nvSpPr>
        <p:spPr>
          <a:xfrm>
            <a:off x="6961462" y="4767263"/>
            <a:ext cx="2057400" cy="273844"/>
          </a:xfrm>
          <a:prstGeom prst="rect">
            <a:avLst/>
          </a:prstGeom>
        </p:spPr>
        <p:txBody>
          <a:bodyPr vert="horz" wrap="square" lIns="91440" tIns="45720" rIns="91440" bIns="45720" numCol="1" anchor="ctr" anchorCtr="0" compatLnSpc="1">
            <a:prstTxWarp prst="textNoShape">
              <a:avLst/>
            </a:prstTxWarp>
          </a:bodyPr>
          <a:lstStyle>
            <a:defPPr>
              <a:defRPr lang="en-US"/>
            </a:defPPr>
            <a:lvl1pPr marL="0" algn="r" defTabSz="457200" rtl="0" eaLnBrk="1" latinLnBrk="0" hangingPunct="1">
              <a:defRPr sz="1200" kern="1200">
                <a:solidFill>
                  <a:schemeClr val="tx1"/>
                </a:solidFill>
                <a:latin typeface="Helvetica"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fontAlgn="base">
              <a:spcBef>
                <a:spcPct val="0"/>
              </a:spcBef>
              <a:spcAft>
                <a:spcPct val="0"/>
              </a:spcAft>
              <a:defRPr/>
            </a:pPr>
            <a:fld id="{F698A54D-4565-014F-B026-C9E10277AF90}" type="slidenum">
              <a:rPr lang="en-US" smtClean="0">
                <a:ea typeface="ＭＳ Ｐゴシック" charset="0"/>
                <a:cs typeface="ＭＳ Ｐゴシック" charset="0"/>
              </a:rPr>
              <a:pPr defTabSz="914400" fontAlgn="base">
                <a:spcBef>
                  <a:spcPct val="0"/>
                </a:spcBef>
                <a:spcAft>
                  <a:spcPct val="0"/>
                </a:spcAft>
                <a:defRPr/>
              </a:pPr>
              <a:t>‹#›</a:t>
            </a:fld>
            <a:endParaRPr lang="en-US" dirty="0">
              <a:ea typeface="ＭＳ Ｐゴシック" charset="0"/>
              <a:cs typeface="ＭＳ Ｐゴシック" charset="0"/>
            </a:endParaRPr>
          </a:p>
        </p:txBody>
      </p:sp>
      <p:pic>
        <p:nvPicPr>
          <p:cNvPr id="2" name="Picture 1" descr="halfport2.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4572000" cy="5143500"/>
          </a:xfrm>
          <a:prstGeom prst="rect">
            <a:avLst/>
          </a:prstGeom>
        </p:spPr>
      </p:pic>
    </p:spTree>
    <p:extLst>
      <p:ext uri="{BB962C8B-B14F-4D97-AF65-F5344CB8AC3E}">
        <p14:creationId xmlns:p14="http://schemas.microsoft.com/office/powerpoint/2010/main" val="2420481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6_Custom Layou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lvl1pPr>
              <a:defRPr>
                <a:solidFill>
                  <a:schemeClr val="tx1"/>
                </a:solidFill>
              </a:defRPr>
            </a:lvl1pPr>
          </a:lstStyle>
          <a:p>
            <a:pPr defTabSz="914400" fontAlgn="base">
              <a:spcBef>
                <a:spcPct val="0"/>
              </a:spcBef>
              <a:spcAft>
                <a:spcPct val="0"/>
              </a:spcAft>
              <a:defRPr/>
            </a:pPr>
            <a:fld id="{F698A54D-4565-014F-B026-C9E10277AF90}" type="slidenum">
              <a:rPr lang="en-US" smtClean="0">
                <a:ea typeface="ＭＳ Ｐゴシック" charset="0"/>
                <a:cs typeface="ＭＳ Ｐゴシック" charset="0"/>
              </a:rPr>
              <a:pPr defTabSz="914400" fontAlgn="base">
                <a:spcBef>
                  <a:spcPct val="0"/>
                </a:spcBef>
                <a:spcAft>
                  <a:spcPct val="0"/>
                </a:spcAft>
                <a:defRPr/>
              </a:pPr>
              <a:t>‹#›</a:t>
            </a:fld>
            <a:endParaRPr lang="en-US" dirty="0">
              <a:ea typeface="ＭＳ Ｐゴシック" charset="0"/>
              <a:cs typeface="ＭＳ Ｐゴシック" charset="0"/>
            </a:endParaRPr>
          </a:p>
        </p:txBody>
      </p:sp>
      <p:sp>
        <p:nvSpPr>
          <p:cNvPr id="4" name="Slide Number Placeholder 6"/>
          <p:cNvSpPr txBox="1">
            <a:spLocks/>
          </p:cNvSpPr>
          <p:nvPr userDrawn="1"/>
        </p:nvSpPr>
        <p:spPr>
          <a:xfrm>
            <a:off x="6961462" y="4767263"/>
            <a:ext cx="2057400" cy="273844"/>
          </a:xfrm>
          <a:prstGeom prst="rect">
            <a:avLst/>
          </a:prstGeom>
        </p:spPr>
        <p:txBody>
          <a:bodyPr vert="horz" wrap="square" lIns="91440" tIns="45720" rIns="91440" bIns="45720" numCol="1" anchor="ctr" anchorCtr="0" compatLnSpc="1">
            <a:prstTxWarp prst="textNoShape">
              <a:avLst/>
            </a:prstTxWarp>
          </a:bodyPr>
          <a:lstStyle>
            <a:defPPr>
              <a:defRPr lang="en-US"/>
            </a:defPPr>
            <a:lvl1pPr marL="0" algn="r" defTabSz="457200" rtl="0" eaLnBrk="1" latinLnBrk="0" hangingPunct="1">
              <a:defRPr sz="1200" kern="1200">
                <a:solidFill>
                  <a:schemeClr val="tx1"/>
                </a:solidFill>
                <a:latin typeface="Helvetica"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fontAlgn="base">
              <a:spcBef>
                <a:spcPct val="0"/>
              </a:spcBef>
              <a:spcAft>
                <a:spcPct val="0"/>
              </a:spcAft>
              <a:defRPr/>
            </a:pPr>
            <a:fld id="{F698A54D-4565-014F-B026-C9E10277AF90}" type="slidenum">
              <a:rPr lang="en-US" smtClean="0">
                <a:ea typeface="ＭＳ Ｐゴシック" charset="0"/>
                <a:cs typeface="ＭＳ Ｐゴシック" charset="0"/>
              </a:rPr>
              <a:pPr defTabSz="914400" fontAlgn="base">
                <a:spcBef>
                  <a:spcPct val="0"/>
                </a:spcBef>
                <a:spcAft>
                  <a:spcPct val="0"/>
                </a:spcAft>
                <a:defRPr/>
              </a:pPr>
              <a:t>‹#›</a:t>
            </a:fld>
            <a:endParaRPr lang="en-US" dirty="0">
              <a:ea typeface="ＭＳ Ｐゴシック" charset="0"/>
              <a:cs typeface="ＭＳ Ｐゴシック" charset="0"/>
            </a:endParaRPr>
          </a:p>
        </p:txBody>
      </p:sp>
      <p:pic>
        <p:nvPicPr>
          <p:cNvPr id="2" name="Picture 1" descr="halfport3.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4572000" cy="5143500"/>
          </a:xfrm>
          <a:prstGeom prst="rect">
            <a:avLst/>
          </a:prstGeom>
        </p:spPr>
      </p:pic>
    </p:spTree>
    <p:extLst>
      <p:ext uri="{BB962C8B-B14F-4D97-AF65-F5344CB8AC3E}">
        <p14:creationId xmlns:p14="http://schemas.microsoft.com/office/powerpoint/2010/main" val="3727651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8_Custom Layou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lvl1pPr>
              <a:defRPr>
                <a:solidFill>
                  <a:schemeClr val="tx1"/>
                </a:solidFill>
              </a:defRPr>
            </a:lvl1pPr>
          </a:lstStyle>
          <a:p>
            <a:pPr defTabSz="914400" fontAlgn="base">
              <a:spcBef>
                <a:spcPct val="0"/>
              </a:spcBef>
              <a:spcAft>
                <a:spcPct val="0"/>
              </a:spcAft>
              <a:defRPr/>
            </a:pPr>
            <a:fld id="{F698A54D-4565-014F-B026-C9E10277AF90}" type="slidenum">
              <a:rPr lang="en-US" smtClean="0">
                <a:ea typeface="ＭＳ Ｐゴシック" charset="0"/>
                <a:cs typeface="ＭＳ Ｐゴシック" charset="0"/>
              </a:rPr>
              <a:pPr defTabSz="914400" fontAlgn="base">
                <a:spcBef>
                  <a:spcPct val="0"/>
                </a:spcBef>
                <a:spcAft>
                  <a:spcPct val="0"/>
                </a:spcAft>
                <a:defRPr/>
              </a:pPr>
              <a:t>‹#›</a:t>
            </a:fld>
            <a:endParaRPr lang="en-US" dirty="0">
              <a:ea typeface="ＭＳ Ｐゴシック" charset="0"/>
              <a:cs typeface="ＭＳ Ｐゴシック" charset="0"/>
            </a:endParaRPr>
          </a:p>
        </p:txBody>
      </p:sp>
      <p:sp>
        <p:nvSpPr>
          <p:cNvPr id="4" name="Slide Number Placeholder 6"/>
          <p:cNvSpPr txBox="1">
            <a:spLocks/>
          </p:cNvSpPr>
          <p:nvPr userDrawn="1"/>
        </p:nvSpPr>
        <p:spPr>
          <a:xfrm>
            <a:off x="6961462" y="4767263"/>
            <a:ext cx="2057400" cy="273844"/>
          </a:xfrm>
          <a:prstGeom prst="rect">
            <a:avLst/>
          </a:prstGeom>
        </p:spPr>
        <p:txBody>
          <a:bodyPr vert="horz" wrap="square" lIns="91440" tIns="45720" rIns="91440" bIns="45720" numCol="1" anchor="ctr" anchorCtr="0" compatLnSpc="1">
            <a:prstTxWarp prst="textNoShape">
              <a:avLst/>
            </a:prstTxWarp>
          </a:bodyPr>
          <a:lstStyle>
            <a:defPPr>
              <a:defRPr lang="en-US"/>
            </a:defPPr>
            <a:lvl1pPr marL="0" algn="r" defTabSz="457200" rtl="0" eaLnBrk="1" latinLnBrk="0" hangingPunct="1">
              <a:defRPr sz="1200" kern="1200">
                <a:solidFill>
                  <a:schemeClr val="tx1"/>
                </a:solidFill>
                <a:latin typeface="Helvetica"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fontAlgn="base">
              <a:spcBef>
                <a:spcPct val="0"/>
              </a:spcBef>
              <a:spcAft>
                <a:spcPct val="0"/>
              </a:spcAft>
              <a:defRPr/>
            </a:pPr>
            <a:fld id="{F698A54D-4565-014F-B026-C9E10277AF90}" type="slidenum">
              <a:rPr lang="en-US" smtClean="0">
                <a:ea typeface="ＭＳ Ｐゴシック" charset="0"/>
                <a:cs typeface="ＭＳ Ｐゴシック" charset="0"/>
              </a:rPr>
              <a:pPr defTabSz="914400" fontAlgn="base">
                <a:spcBef>
                  <a:spcPct val="0"/>
                </a:spcBef>
                <a:spcAft>
                  <a:spcPct val="0"/>
                </a:spcAft>
                <a:defRPr/>
              </a:pPr>
              <a:t>‹#›</a:t>
            </a:fld>
            <a:endParaRPr lang="en-US" dirty="0">
              <a:ea typeface="ＭＳ Ｐゴシック" charset="0"/>
              <a:cs typeface="ＭＳ Ｐゴシック" charset="0"/>
            </a:endParaRPr>
          </a:p>
        </p:txBody>
      </p:sp>
      <p:pic>
        <p:nvPicPr>
          <p:cNvPr id="2" name="Picture 1" descr="halfport5.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4572000" cy="5143500"/>
          </a:xfrm>
          <a:prstGeom prst="rect">
            <a:avLst/>
          </a:prstGeom>
        </p:spPr>
      </p:pic>
    </p:spTree>
    <p:extLst>
      <p:ext uri="{BB962C8B-B14F-4D97-AF65-F5344CB8AC3E}">
        <p14:creationId xmlns:p14="http://schemas.microsoft.com/office/powerpoint/2010/main" val="3973682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a:solidFill>
                  <a:schemeClr val="bg1"/>
                </a:solidFill>
              </a:defRPr>
            </a:lvl1pPr>
          </a:lstStyle>
          <a:p>
            <a:pPr defTabSz="914400" fontAlgn="base">
              <a:spcBef>
                <a:spcPct val="0"/>
              </a:spcBef>
              <a:spcAft>
                <a:spcPct val="0"/>
              </a:spcAft>
              <a:defRPr/>
            </a:pPr>
            <a:fld id="{F698A54D-4565-014F-B026-C9E10277AF90}" type="slidenum">
              <a:rPr lang="en-US" smtClean="0">
                <a:ea typeface="ＭＳ Ｐゴシック" charset="0"/>
                <a:cs typeface="ＭＳ Ｐゴシック" charset="0"/>
              </a:rPr>
              <a:pPr defTabSz="914400" fontAlgn="base">
                <a:spcBef>
                  <a:spcPct val="0"/>
                </a:spcBef>
                <a:spcAft>
                  <a:spcPct val="0"/>
                </a:spcAft>
                <a:defRPr/>
              </a:pPr>
              <a:t>‹#›</a:t>
            </a:fld>
            <a:endParaRPr lang="en-US" dirty="0">
              <a:ea typeface="ＭＳ Ｐゴシック" charset="0"/>
              <a:cs typeface="ＭＳ Ｐゴシック" charset="0"/>
            </a:endParaRPr>
          </a:p>
        </p:txBody>
      </p:sp>
    </p:spTree>
    <p:extLst>
      <p:ext uri="{BB962C8B-B14F-4D97-AF65-F5344CB8AC3E}">
        <p14:creationId xmlns:p14="http://schemas.microsoft.com/office/powerpoint/2010/main" val="3296451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961462" y="4767263"/>
            <a:ext cx="2057400" cy="273844"/>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999999"/>
                </a:solidFill>
                <a:latin typeface="Helvetica" charset="0"/>
              </a:defRPr>
            </a:lvl1pPr>
          </a:lstStyle>
          <a:p>
            <a:pPr defTabSz="914400" fontAlgn="base">
              <a:spcBef>
                <a:spcPct val="0"/>
              </a:spcBef>
              <a:spcAft>
                <a:spcPct val="0"/>
              </a:spcAft>
              <a:defRPr/>
            </a:pPr>
            <a:fld id="{F698A54D-4565-014F-B026-C9E10277AF90}" type="slidenum">
              <a:rPr lang="en-US" smtClean="0">
                <a:ea typeface="ＭＳ Ｐゴシック" charset="0"/>
                <a:cs typeface="ＭＳ Ｐゴシック" charset="0"/>
              </a:rPr>
              <a:pPr defTabSz="914400" fontAlgn="base">
                <a:spcBef>
                  <a:spcPct val="0"/>
                </a:spcBef>
                <a:spcAft>
                  <a:spcPct val="0"/>
                </a:spcAft>
                <a:defRPr/>
              </a:pPr>
              <a:t>‹#›</a:t>
            </a:fld>
            <a:endParaRPr lang="en-US" dirty="0">
              <a:ea typeface="ＭＳ Ｐゴシック" charset="0"/>
              <a:cs typeface="ＭＳ Ｐゴシック" charset="0"/>
            </a:endParaRPr>
          </a:p>
        </p:txBody>
      </p:sp>
      <p:pic>
        <p:nvPicPr>
          <p:cNvPr id="3" name="Picture 2" descr="loog.png">
            <a:extLst>
              <a:ext uri="{FF2B5EF4-FFF2-40B4-BE49-F238E27FC236}">
                <a16:creationId xmlns:a16="http://schemas.microsoft.com/office/drawing/2014/main" id="{68D69324-1956-4E4A-8143-6DEC4A556E3E}"/>
              </a:ext>
            </a:extLst>
          </p:cNvPr>
          <p:cNvPicPr>
            <a:picLocks noChangeAspect="1"/>
          </p:cNvPicPr>
          <p:nvPr userDrawn="1"/>
        </p:nvPicPr>
        <p:blipFill>
          <a:blip r:embed="rId13" cstate="email">
            <a:extLst>
              <a:ext uri="{28A0092B-C50C-407E-A947-70E740481C1C}">
                <a14:useLocalDpi xmlns:a14="http://schemas.microsoft.com/office/drawing/2010/main" val="0"/>
              </a:ext>
            </a:extLst>
          </a:blip>
          <a:stretch>
            <a:fillRect/>
          </a:stretch>
        </p:blipFill>
        <p:spPr>
          <a:xfrm>
            <a:off x="8441777" y="57317"/>
            <a:ext cx="645520" cy="198713"/>
          </a:xfrm>
          <a:prstGeom prst="rect">
            <a:avLst/>
          </a:prstGeom>
        </p:spPr>
      </p:pic>
    </p:spTree>
    <p:extLst>
      <p:ext uri="{BB962C8B-B14F-4D97-AF65-F5344CB8AC3E}">
        <p14:creationId xmlns:p14="http://schemas.microsoft.com/office/powerpoint/2010/main" val="3569521039"/>
      </p:ext>
    </p:extLst>
  </p:cSld>
  <p:clrMap bg1="lt1" tx1="dk1" bg2="lt2" tx2="dk2" accent1="accent1" accent2="accent2" accent3="accent3" accent4="accent4" accent5="accent5" accent6="accent6" hlink="hlink" folHlink="folHlink"/>
  <p:sldLayoutIdLst>
    <p:sldLayoutId id="2147483669" r:id="rId1"/>
    <p:sldLayoutId id="2147483675" r:id="rId2"/>
    <p:sldLayoutId id="2147483677" r:id="rId3"/>
    <p:sldLayoutId id="2147483674" r:id="rId4"/>
    <p:sldLayoutId id="2147483686" r:id="rId5"/>
    <p:sldLayoutId id="2147483682" r:id="rId6"/>
    <p:sldLayoutId id="2147483683" r:id="rId7"/>
    <p:sldLayoutId id="2147483685" r:id="rId8"/>
    <p:sldLayoutId id="2147483687" r:id="rId9"/>
    <p:sldLayoutId id="2147483688" r:id="rId10"/>
    <p:sldLayoutId id="2147483689" r:id="rId11"/>
  </p:sldLayoutIdLst>
  <p:hf hdr="0" ftr="0" dt="0"/>
  <p:txStyles>
    <p:titleStyle>
      <a:lvl1pPr algn="l" rtl="0" eaLnBrk="1" fontAlgn="base" hangingPunct="1">
        <a:lnSpc>
          <a:spcPct val="90000"/>
        </a:lnSpc>
        <a:spcBef>
          <a:spcPct val="0"/>
        </a:spcBef>
        <a:spcAft>
          <a:spcPct val="0"/>
        </a:spcAft>
        <a:defRPr sz="4400" kern="1200">
          <a:solidFill>
            <a:schemeClr val="tx1"/>
          </a:solidFill>
          <a:latin typeface="+mj-lt"/>
          <a:ea typeface="ＭＳ Ｐゴシック" charset="-128"/>
          <a:cs typeface="ＭＳ Ｐゴシック" charset="0"/>
        </a:defRPr>
      </a:lvl1pPr>
      <a:lvl2pPr algn="l" rtl="0" eaLnBrk="1" fontAlgn="base" hangingPunct="1">
        <a:lnSpc>
          <a:spcPct val="90000"/>
        </a:lnSpc>
        <a:spcBef>
          <a:spcPct val="0"/>
        </a:spcBef>
        <a:spcAft>
          <a:spcPct val="0"/>
        </a:spcAft>
        <a:defRPr sz="4400">
          <a:solidFill>
            <a:schemeClr val="tx1"/>
          </a:solidFill>
          <a:latin typeface="Garamond" charset="0"/>
          <a:ea typeface="ＭＳ Ｐゴシック" charset="-128"/>
          <a:cs typeface="ＭＳ Ｐゴシック" charset="0"/>
        </a:defRPr>
      </a:lvl2pPr>
      <a:lvl3pPr algn="l" rtl="0" eaLnBrk="1" fontAlgn="base" hangingPunct="1">
        <a:lnSpc>
          <a:spcPct val="90000"/>
        </a:lnSpc>
        <a:spcBef>
          <a:spcPct val="0"/>
        </a:spcBef>
        <a:spcAft>
          <a:spcPct val="0"/>
        </a:spcAft>
        <a:defRPr sz="4400">
          <a:solidFill>
            <a:schemeClr val="tx1"/>
          </a:solidFill>
          <a:latin typeface="Garamond" charset="0"/>
          <a:ea typeface="ＭＳ Ｐゴシック" charset="-128"/>
          <a:cs typeface="ＭＳ Ｐゴシック" charset="0"/>
        </a:defRPr>
      </a:lvl3pPr>
      <a:lvl4pPr algn="l" rtl="0" eaLnBrk="1" fontAlgn="base" hangingPunct="1">
        <a:lnSpc>
          <a:spcPct val="90000"/>
        </a:lnSpc>
        <a:spcBef>
          <a:spcPct val="0"/>
        </a:spcBef>
        <a:spcAft>
          <a:spcPct val="0"/>
        </a:spcAft>
        <a:defRPr sz="4400">
          <a:solidFill>
            <a:schemeClr val="tx1"/>
          </a:solidFill>
          <a:latin typeface="Garamond" charset="0"/>
          <a:ea typeface="ＭＳ Ｐゴシック" charset="-128"/>
          <a:cs typeface="ＭＳ Ｐゴシック" charset="0"/>
        </a:defRPr>
      </a:lvl4pPr>
      <a:lvl5pPr algn="l" rtl="0" eaLnBrk="1" fontAlgn="base" hangingPunct="1">
        <a:lnSpc>
          <a:spcPct val="90000"/>
        </a:lnSpc>
        <a:spcBef>
          <a:spcPct val="0"/>
        </a:spcBef>
        <a:spcAft>
          <a:spcPct val="0"/>
        </a:spcAft>
        <a:defRPr sz="4400">
          <a:solidFill>
            <a:schemeClr val="tx1"/>
          </a:solidFill>
          <a:latin typeface="Garamond" charset="0"/>
          <a:ea typeface="ＭＳ Ｐゴシック" charset="-128"/>
          <a:cs typeface="ＭＳ Ｐゴシック" charset="0"/>
        </a:defRPr>
      </a:lvl5pPr>
      <a:lvl6pPr marL="457200" algn="l" rtl="0" eaLnBrk="1" fontAlgn="base" hangingPunct="1">
        <a:lnSpc>
          <a:spcPct val="90000"/>
        </a:lnSpc>
        <a:spcBef>
          <a:spcPct val="0"/>
        </a:spcBef>
        <a:spcAft>
          <a:spcPct val="0"/>
        </a:spcAft>
        <a:defRPr sz="4400">
          <a:solidFill>
            <a:schemeClr val="tx1"/>
          </a:solidFill>
          <a:latin typeface="Garamond" charset="0"/>
          <a:ea typeface="ＭＳ Ｐゴシック" charset="-128"/>
        </a:defRPr>
      </a:lvl6pPr>
      <a:lvl7pPr marL="914400" algn="l" rtl="0" eaLnBrk="1" fontAlgn="base" hangingPunct="1">
        <a:lnSpc>
          <a:spcPct val="90000"/>
        </a:lnSpc>
        <a:spcBef>
          <a:spcPct val="0"/>
        </a:spcBef>
        <a:spcAft>
          <a:spcPct val="0"/>
        </a:spcAft>
        <a:defRPr sz="4400">
          <a:solidFill>
            <a:schemeClr val="tx1"/>
          </a:solidFill>
          <a:latin typeface="Garamond" charset="0"/>
          <a:ea typeface="ＭＳ Ｐゴシック" charset="-128"/>
        </a:defRPr>
      </a:lvl7pPr>
      <a:lvl8pPr marL="1371600" algn="l" rtl="0" eaLnBrk="1" fontAlgn="base" hangingPunct="1">
        <a:lnSpc>
          <a:spcPct val="90000"/>
        </a:lnSpc>
        <a:spcBef>
          <a:spcPct val="0"/>
        </a:spcBef>
        <a:spcAft>
          <a:spcPct val="0"/>
        </a:spcAft>
        <a:defRPr sz="4400">
          <a:solidFill>
            <a:schemeClr val="tx1"/>
          </a:solidFill>
          <a:latin typeface="Garamond" charset="0"/>
          <a:ea typeface="ＭＳ Ｐゴシック" charset="-128"/>
        </a:defRPr>
      </a:lvl8pPr>
      <a:lvl9pPr marL="1828800" algn="l" rtl="0" eaLnBrk="1" fontAlgn="base" hangingPunct="1">
        <a:lnSpc>
          <a:spcPct val="90000"/>
        </a:lnSpc>
        <a:spcBef>
          <a:spcPct val="0"/>
        </a:spcBef>
        <a:spcAft>
          <a:spcPct val="0"/>
        </a:spcAft>
        <a:defRPr sz="4400">
          <a:solidFill>
            <a:schemeClr val="tx1"/>
          </a:solidFill>
          <a:latin typeface="Garamond" charset="0"/>
          <a:ea typeface="ＭＳ Ｐゴシック" charset="-128"/>
        </a:defRPr>
      </a:lvl9pPr>
    </p:titleStyle>
    <p:body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ＭＳ Ｐゴシック" charset="-128"/>
          <a:cs typeface="ＭＳ Ｐゴシック" charset="0"/>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ＭＳ Ｐゴシック" charset="-128"/>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ＭＳ Ｐゴシック" charset="-128"/>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ＭＳ Ｐゴシック" charset="-128"/>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ＭＳ Ｐゴシック" charset="-128"/>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mailto:ismar2018-enterprise-AR-requirements-workshop@perey.com"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195C31B-3DDF-4692-B916-16F5BDFC80E8}"/>
              </a:ext>
            </a:extLst>
          </p:cNvPr>
          <p:cNvSpPr txBox="1"/>
          <p:nvPr/>
        </p:nvSpPr>
        <p:spPr>
          <a:xfrm>
            <a:off x="3347910" y="1246539"/>
            <a:ext cx="5646289" cy="1200329"/>
          </a:xfrm>
          <a:prstGeom prst="rect">
            <a:avLst/>
          </a:prstGeom>
          <a:noFill/>
        </p:spPr>
        <p:txBody>
          <a:bodyPr wrap="none" rtlCol="0">
            <a:spAutoFit/>
          </a:bodyPr>
          <a:lstStyle/>
          <a:p>
            <a:r>
              <a:rPr lang="en-GB" sz="3200" b="1" dirty="0">
                <a:solidFill>
                  <a:schemeClr val="accent2">
                    <a:lumMod val="75000"/>
                  </a:schemeClr>
                </a:solidFill>
              </a:rPr>
              <a:t>Submission Pack for ISMAR2018</a:t>
            </a:r>
          </a:p>
          <a:p>
            <a:endParaRPr lang="en-GB" sz="1600" b="1" dirty="0">
              <a:solidFill>
                <a:schemeClr val="accent2">
                  <a:lumMod val="75000"/>
                </a:schemeClr>
              </a:solidFill>
            </a:endParaRPr>
          </a:p>
          <a:p>
            <a:r>
              <a:rPr lang="en-GB" sz="2400" b="1" dirty="0">
                <a:solidFill>
                  <a:schemeClr val="accent2">
                    <a:lumMod val="75000"/>
                  </a:schemeClr>
                </a:solidFill>
              </a:rPr>
              <a:t>Enterprise AR Requirements Workshop</a:t>
            </a:r>
          </a:p>
        </p:txBody>
      </p:sp>
    </p:spTree>
    <p:extLst>
      <p:ext uri="{BB962C8B-B14F-4D97-AF65-F5344CB8AC3E}">
        <p14:creationId xmlns:p14="http://schemas.microsoft.com/office/powerpoint/2010/main" val="2564876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E988F90-93FD-4309-ABA8-2F8E35981299}"/>
              </a:ext>
            </a:extLst>
          </p:cNvPr>
          <p:cNvSpPr>
            <a:spLocks noGrp="1"/>
          </p:cNvSpPr>
          <p:nvPr>
            <p:ph type="sldNum" sz="quarter" idx="12"/>
          </p:nvPr>
        </p:nvSpPr>
        <p:spPr/>
        <p:txBody>
          <a:bodyPr/>
          <a:lstStyle/>
          <a:p>
            <a:pPr defTabSz="914400" fontAlgn="base">
              <a:spcBef>
                <a:spcPct val="0"/>
              </a:spcBef>
              <a:spcAft>
                <a:spcPct val="0"/>
              </a:spcAft>
              <a:defRPr/>
            </a:pPr>
            <a:fld id="{F698A54D-4565-014F-B026-C9E10277AF90}" type="slidenum">
              <a:rPr lang="en-US" smtClean="0">
                <a:ea typeface="ＭＳ Ｐゴシック" charset="0"/>
                <a:cs typeface="ＭＳ Ｐゴシック" charset="0"/>
              </a:rPr>
              <a:pPr defTabSz="914400" fontAlgn="base">
                <a:spcBef>
                  <a:spcPct val="0"/>
                </a:spcBef>
                <a:spcAft>
                  <a:spcPct val="0"/>
                </a:spcAft>
                <a:defRPr/>
              </a:pPr>
              <a:t>10</a:t>
            </a:fld>
            <a:endParaRPr lang="en-US" dirty="0">
              <a:ea typeface="ＭＳ Ｐゴシック" charset="0"/>
              <a:cs typeface="ＭＳ Ｐゴシック" charset="0"/>
            </a:endParaRPr>
          </a:p>
        </p:txBody>
      </p:sp>
      <p:sp>
        <p:nvSpPr>
          <p:cNvPr id="3" name="TextBox 2">
            <a:extLst>
              <a:ext uri="{FF2B5EF4-FFF2-40B4-BE49-F238E27FC236}">
                <a16:creationId xmlns:a16="http://schemas.microsoft.com/office/drawing/2014/main" id="{CC3565CE-7D79-4428-A41D-B9FDC0F49D6B}"/>
              </a:ext>
            </a:extLst>
          </p:cNvPr>
          <p:cNvSpPr txBox="1"/>
          <p:nvPr/>
        </p:nvSpPr>
        <p:spPr>
          <a:xfrm>
            <a:off x="4648199" y="0"/>
            <a:ext cx="4495801" cy="523220"/>
          </a:xfrm>
          <a:prstGeom prst="rect">
            <a:avLst/>
          </a:prstGeom>
          <a:noFill/>
        </p:spPr>
        <p:txBody>
          <a:bodyPr wrap="square" rtlCol="0">
            <a:spAutoFit/>
          </a:bodyPr>
          <a:lstStyle/>
          <a:p>
            <a:r>
              <a:rPr lang="en-US" sz="2800" b="1" spc="-150" dirty="0">
                <a:solidFill>
                  <a:srgbClr val="196674"/>
                </a:solidFill>
                <a:latin typeface="+mj-lt"/>
                <a:cs typeface="Cambria"/>
              </a:rPr>
              <a:t>Business Scenario</a:t>
            </a:r>
          </a:p>
        </p:txBody>
      </p:sp>
      <p:sp>
        <p:nvSpPr>
          <p:cNvPr id="5" name="TextBox 4">
            <a:extLst>
              <a:ext uri="{FF2B5EF4-FFF2-40B4-BE49-F238E27FC236}">
                <a16:creationId xmlns:a16="http://schemas.microsoft.com/office/drawing/2014/main" id="{AA3829EF-330E-4D8B-8BC7-84B2A3DE002C}"/>
              </a:ext>
            </a:extLst>
          </p:cNvPr>
          <p:cNvSpPr txBox="1"/>
          <p:nvPr/>
        </p:nvSpPr>
        <p:spPr>
          <a:xfrm>
            <a:off x="4683958" y="842632"/>
            <a:ext cx="2923342" cy="3485570"/>
          </a:xfrm>
          <a:prstGeom prst="rect">
            <a:avLst/>
          </a:prstGeom>
          <a:noFill/>
        </p:spPr>
        <p:txBody>
          <a:bodyPr wrap="square" rtlCol="0">
            <a:spAutoFit/>
          </a:bodyPr>
          <a:lstStyle/>
          <a:p>
            <a:r>
              <a:rPr lang="en-US" sz="1050" b="1" dirty="0"/>
              <a:t>Engineering design review</a:t>
            </a:r>
          </a:p>
          <a:p>
            <a:endParaRPr lang="en-US" sz="1050" dirty="0"/>
          </a:p>
          <a:p>
            <a:r>
              <a:rPr lang="en-US" sz="1050" b="1" dirty="0"/>
              <a:t>Engineering virtual prototyping</a:t>
            </a:r>
          </a:p>
          <a:p>
            <a:endParaRPr lang="en-US" sz="1050" dirty="0"/>
          </a:p>
          <a:p>
            <a:r>
              <a:rPr lang="en-US" sz="1050" b="1" dirty="0"/>
              <a:t>On-site inspection task</a:t>
            </a:r>
          </a:p>
          <a:p>
            <a:endParaRPr lang="en-US" sz="1050" b="1" dirty="0"/>
          </a:p>
          <a:p>
            <a:r>
              <a:rPr lang="en-US" sz="1050" b="1" dirty="0"/>
              <a:t>Operator maintenance task</a:t>
            </a:r>
          </a:p>
          <a:p>
            <a:endParaRPr lang="en-US" sz="1050" b="1" dirty="0"/>
          </a:p>
          <a:p>
            <a:r>
              <a:rPr lang="en-US" sz="1050" b="1" dirty="0"/>
              <a:t>New product training – staff</a:t>
            </a:r>
          </a:p>
          <a:p>
            <a:endParaRPr lang="en-US" sz="1050" b="1" dirty="0"/>
          </a:p>
          <a:p>
            <a:r>
              <a:rPr lang="en-US" sz="1050" b="1" dirty="0"/>
              <a:t>New product training - customer</a:t>
            </a:r>
          </a:p>
          <a:p>
            <a:endParaRPr lang="en-US" sz="1050" b="1" dirty="0"/>
          </a:p>
          <a:p>
            <a:r>
              <a:rPr lang="en-US" sz="1050" b="1" dirty="0"/>
              <a:t>Field service task</a:t>
            </a:r>
          </a:p>
          <a:p>
            <a:endParaRPr lang="en-US" sz="1050" b="1" dirty="0"/>
          </a:p>
          <a:p>
            <a:r>
              <a:rPr lang="en-US" sz="1050" b="1" dirty="0"/>
              <a:t>Manufacturing assembly task </a:t>
            </a:r>
          </a:p>
          <a:p>
            <a:endParaRPr lang="en-US" sz="1050" b="1" dirty="0"/>
          </a:p>
          <a:p>
            <a:r>
              <a:rPr lang="en-US" sz="1050" b="1" dirty="0"/>
              <a:t>On-site commissioning</a:t>
            </a:r>
          </a:p>
          <a:p>
            <a:endParaRPr lang="en-US" sz="1050" b="1" dirty="0"/>
          </a:p>
          <a:p>
            <a:r>
              <a:rPr lang="en-US" sz="1050" b="1" dirty="0"/>
              <a:t>Sales product demonstration</a:t>
            </a:r>
          </a:p>
          <a:p>
            <a:endParaRPr lang="en-US" sz="1050" b="1" dirty="0"/>
          </a:p>
          <a:p>
            <a:r>
              <a:rPr lang="en-US" sz="1050" b="1" dirty="0"/>
              <a:t>Other</a:t>
            </a:r>
            <a:r>
              <a:rPr lang="en-US" sz="1050" dirty="0"/>
              <a:t> (please provide)</a:t>
            </a:r>
          </a:p>
        </p:txBody>
      </p:sp>
      <p:sp>
        <p:nvSpPr>
          <p:cNvPr id="6" name="TextBox 5">
            <a:extLst>
              <a:ext uri="{FF2B5EF4-FFF2-40B4-BE49-F238E27FC236}">
                <a16:creationId xmlns:a16="http://schemas.microsoft.com/office/drawing/2014/main" id="{92526903-8FBB-40DA-8938-8426C59E592B}"/>
              </a:ext>
            </a:extLst>
          </p:cNvPr>
          <p:cNvSpPr txBox="1"/>
          <p:nvPr/>
        </p:nvSpPr>
        <p:spPr>
          <a:xfrm>
            <a:off x="4648199" y="380967"/>
            <a:ext cx="3602466" cy="461665"/>
          </a:xfrm>
          <a:prstGeom prst="rect">
            <a:avLst/>
          </a:prstGeom>
          <a:noFill/>
        </p:spPr>
        <p:txBody>
          <a:bodyPr wrap="square" rtlCol="0">
            <a:spAutoFit/>
          </a:bodyPr>
          <a:lstStyle/>
          <a:p>
            <a:r>
              <a:rPr lang="en-GB" sz="1200" dirty="0"/>
              <a:t>The </a:t>
            </a:r>
            <a:r>
              <a:rPr lang="en-GB" sz="1200" i="1" dirty="0"/>
              <a:t>business scenario is the high-level task that is to be performed. </a:t>
            </a:r>
            <a:endParaRPr lang="en-GB" sz="1200" dirty="0"/>
          </a:p>
        </p:txBody>
      </p:sp>
      <p:sp>
        <p:nvSpPr>
          <p:cNvPr id="7" name="Rectangle 6">
            <a:extLst>
              <a:ext uri="{FF2B5EF4-FFF2-40B4-BE49-F238E27FC236}">
                <a16:creationId xmlns:a16="http://schemas.microsoft.com/office/drawing/2014/main" id="{2A225A69-AE87-4F56-8D08-A04E6C7D863E}"/>
              </a:ext>
            </a:extLst>
          </p:cNvPr>
          <p:cNvSpPr/>
          <p:nvPr/>
        </p:nvSpPr>
        <p:spPr>
          <a:xfrm>
            <a:off x="4777669" y="4300868"/>
            <a:ext cx="4241193" cy="6616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i="1" dirty="0"/>
              <a:t>Please enter the type of your business scenario here, if known. </a:t>
            </a:r>
          </a:p>
        </p:txBody>
      </p:sp>
    </p:spTree>
    <p:extLst>
      <p:ext uri="{BB962C8B-B14F-4D97-AF65-F5344CB8AC3E}">
        <p14:creationId xmlns:p14="http://schemas.microsoft.com/office/powerpoint/2010/main" val="34480540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5"/>
          <p:cNvSpPr>
            <a:spLocks noGrp="1"/>
          </p:cNvSpPr>
          <p:nvPr>
            <p:ph type="sldNum" sz="quarter" idx="12"/>
          </p:nvPr>
        </p:nvSpPr>
        <p:spPr>
          <a:xfrm>
            <a:off x="6961462" y="4767263"/>
            <a:ext cx="2057400" cy="273844"/>
          </a:xfrm>
        </p:spPr>
        <p:txBody>
          <a:bodyPr/>
          <a:lstStyle/>
          <a:p>
            <a:pPr defTabSz="685800">
              <a:defRPr/>
            </a:pPr>
            <a:fld id="{14A44F08-32FF-CD46-AC36-4CD0520A72DA}" type="slidenum">
              <a:rPr lang="en-US" sz="1350" kern="0">
                <a:solidFill>
                  <a:sysClr val="windowText" lastClr="000000"/>
                </a:solidFill>
              </a:rPr>
              <a:pPr defTabSz="685800">
                <a:defRPr/>
              </a:pPr>
              <a:t>11</a:t>
            </a:fld>
            <a:endParaRPr lang="en-US" sz="1350" kern="0" dirty="0">
              <a:solidFill>
                <a:sysClr val="windowText" lastClr="000000"/>
              </a:solidFill>
            </a:endParaRPr>
          </a:p>
        </p:txBody>
      </p:sp>
      <p:sp>
        <p:nvSpPr>
          <p:cNvPr id="4" name="TextBox 3"/>
          <p:cNvSpPr txBox="1"/>
          <p:nvPr/>
        </p:nvSpPr>
        <p:spPr>
          <a:xfrm>
            <a:off x="934497" y="0"/>
            <a:ext cx="8209504" cy="461665"/>
          </a:xfrm>
          <a:prstGeom prst="rect">
            <a:avLst/>
          </a:prstGeom>
          <a:noFill/>
        </p:spPr>
        <p:txBody>
          <a:bodyPr wrap="square" rtlCol="0">
            <a:spAutoFit/>
          </a:bodyPr>
          <a:lstStyle/>
          <a:p>
            <a:r>
              <a:rPr lang="en-US" sz="2400" b="1" spc="-150" dirty="0">
                <a:solidFill>
                  <a:srgbClr val="196674"/>
                </a:solidFill>
                <a:latin typeface="+mj-lt"/>
                <a:cs typeface="Cambria"/>
              </a:rPr>
              <a:t>Problem /Needs Statement</a:t>
            </a:r>
            <a:endParaRPr lang="en-US" sz="3600" b="1" spc="-150" dirty="0">
              <a:solidFill>
                <a:srgbClr val="196674"/>
              </a:solidFill>
              <a:latin typeface="+mj-lt"/>
              <a:cs typeface="Cambria"/>
            </a:endParaRPr>
          </a:p>
        </p:txBody>
      </p:sp>
      <p:sp>
        <p:nvSpPr>
          <p:cNvPr id="3" name="TextBox 2"/>
          <p:cNvSpPr txBox="1"/>
          <p:nvPr/>
        </p:nvSpPr>
        <p:spPr>
          <a:xfrm>
            <a:off x="279728" y="1535608"/>
            <a:ext cx="8460903" cy="3785652"/>
          </a:xfrm>
          <a:prstGeom prst="rect">
            <a:avLst/>
          </a:prstGeom>
          <a:noFill/>
          <a:ln>
            <a:solidFill>
              <a:schemeClr val="accent1"/>
            </a:solidFill>
          </a:ln>
        </p:spPr>
        <p:txBody>
          <a:bodyPr wrap="square" rtlCol="0">
            <a:spAutoFit/>
          </a:bodyPr>
          <a:lstStyle/>
          <a:p>
            <a:r>
              <a:rPr lang="en-US" sz="1400" i="1" dirty="0"/>
              <a:t>Description of Problem/Need:</a:t>
            </a:r>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6" name="TextBox 5"/>
          <p:cNvSpPr txBox="1"/>
          <p:nvPr/>
        </p:nvSpPr>
        <p:spPr>
          <a:xfrm>
            <a:off x="279729" y="674656"/>
            <a:ext cx="8460904" cy="738664"/>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en-US" sz="1400" dirty="0"/>
              <a:t>This statement defines the need/problem in a clear, concise and precise manner. It defines the scope of the issue and should also include the 5 W’s( who, what, where, when, why). Should only be a couple of sentences long and not provide the solution.</a:t>
            </a:r>
          </a:p>
        </p:txBody>
      </p:sp>
    </p:spTree>
    <p:extLst>
      <p:ext uri="{BB962C8B-B14F-4D97-AF65-F5344CB8AC3E}">
        <p14:creationId xmlns:p14="http://schemas.microsoft.com/office/powerpoint/2010/main" val="2366216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5"/>
          <p:cNvSpPr>
            <a:spLocks noGrp="1"/>
          </p:cNvSpPr>
          <p:nvPr>
            <p:ph type="sldNum" sz="quarter" idx="12"/>
          </p:nvPr>
        </p:nvSpPr>
        <p:spPr>
          <a:xfrm>
            <a:off x="6961462" y="4767263"/>
            <a:ext cx="2057400" cy="273844"/>
          </a:xfrm>
        </p:spPr>
        <p:txBody>
          <a:bodyPr/>
          <a:lstStyle/>
          <a:p>
            <a:pPr defTabSz="685800">
              <a:defRPr/>
            </a:pPr>
            <a:fld id="{14A44F08-32FF-CD46-AC36-4CD0520A72DA}" type="slidenum">
              <a:rPr lang="en-US" sz="1350" kern="0">
                <a:solidFill>
                  <a:sysClr val="windowText" lastClr="000000"/>
                </a:solidFill>
              </a:rPr>
              <a:pPr defTabSz="685800">
                <a:defRPr/>
              </a:pPr>
              <a:t>12</a:t>
            </a:fld>
            <a:endParaRPr lang="en-US" sz="1350" kern="0" dirty="0">
              <a:solidFill>
                <a:sysClr val="windowText" lastClr="000000"/>
              </a:solidFill>
            </a:endParaRPr>
          </a:p>
        </p:txBody>
      </p:sp>
      <p:sp>
        <p:nvSpPr>
          <p:cNvPr id="4" name="TextBox 3"/>
          <p:cNvSpPr txBox="1"/>
          <p:nvPr/>
        </p:nvSpPr>
        <p:spPr>
          <a:xfrm>
            <a:off x="934497" y="0"/>
            <a:ext cx="8209504" cy="461665"/>
          </a:xfrm>
          <a:prstGeom prst="rect">
            <a:avLst/>
          </a:prstGeom>
          <a:noFill/>
        </p:spPr>
        <p:txBody>
          <a:bodyPr wrap="square" rtlCol="0">
            <a:spAutoFit/>
          </a:bodyPr>
          <a:lstStyle/>
          <a:p>
            <a:r>
              <a:rPr lang="en-US" sz="2400" b="1" spc="-150" dirty="0">
                <a:solidFill>
                  <a:srgbClr val="196674"/>
                </a:solidFill>
                <a:latin typeface="+mj-lt"/>
                <a:cs typeface="Cambria"/>
              </a:rPr>
              <a:t>Scenario Template</a:t>
            </a:r>
            <a:endParaRPr lang="en-US" sz="3600" b="1" spc="-150" dirty="0">
              <a:solidFill>
                <a:srgbClr val="196674"/>
              </a:solidFill>
              <a:latin typeface="+mj-lt"/>
              <a:cs typeface="Cambria"/>
            </a:endParaRPr>
          </a:p>
        </p:txBody>
      </p:sp>
      <p:sp>
        <p:nvSpPr>
          <p:cNvPr id="3" name="TextBox 2"/>
          <p:cNvSpPr txBox="1"/>
          <p:nvPr/>
        </p:nvSpPr>
        <p:spPr>
          <a:xfrm>
            <a:off x="207986" y="506194"/>
            <a:ext cx="3946358" cy="2492990"/>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en-US" sz="1200" dirty="0"/>
              <a:t>The scenario is a essentially a story describing the activities and how the user interacts with the process. </a:t>
            </a:r>
          </a:p>
          <a:p>
            <a:endParaRPr lang="en-US" sz="1200" dirty="0"/>
          </a:p>
          <a:p>
            <a:r>
              <a:rPr lang="en-US" sz="1200" dirty="0"/>
              <a:t>Key pieces of information:</a:t>
            </a:r>
          </a:p>
          <a:p>
            <a:pPr marL="285750" indent="-285750">
              <a:buFont typeface="Arial" panose="020B0604020202020204" pitchFamily="34" charset="0"/>
              <a:buChar char="•"/>
            </a:pPr>
            <a:r>
              <a:rPr lang="en-US" sz="1200" dirty="0"/>
              <a:t>Which personas are involved in the scenario?</a:t>
            </a:r>
          </a:p>
          <a:p>
            <a:pPr marL="285750" indent="-285750">
              <a:buFont typeface="Arial" panose="020B0604020202020204" pitchFamily="34" charset="0"/>
              <a:buChar char="•"/>
            </a:pPr>
            <a:r>
              <a:rPr lang="en-US" sz="1200" dirty="0"/>
              <a:t>What is the background and current state?</a:t>
            </a:r>
          </a:p>
          <a:p>
            <a:pPr marL="285750" indent="-285750">
              <a:buFont typeface="Arial" panose="020B0604020202020204" pitchFamily="34" charset="0"/>
              <a:buChar char="•"/>
            </a:pPr>
            <a:r>
              <a:rPr lang="en-US" sz="1200" dirty="0"/>
              <a:t>What choices must be made, if any?</a:t>
            </a:r>
          </a:p>
          <a:p>
            <a:pPr marL="285750" indent="-285750">
              <a:buFont typeface="Arial" panose="020B0604020202020204" pitchFamily="34" charset="0"/>
              <a:buChar char="•"/>
            </a:pPr>
            <a:r>
              <a:rPr lang="en-US" sz="1200" dirty="0"/>
              <a:t>What equipment, software, etc. is being used?</a:t>
            </a:r>
          </a:p>
          <a:p>
            <a:pPr marL="285750" indent="-285750">
              <a:buFont typeface="Arial" panose="020B0604020202020204" pitchFamily="34" charset="0"/>
              <a:buChar char="•"/>
            </a:pPr>
            <a:r>
              <a:rPr lang="en-US" sz="1200" dirty="0"/>
              <a:t>How/when/where?</a:t>
            </a:r>
          </a:p>
          <a:p>
            <a:pPr marL="285750" indent="-285750">
              <a:buFont typeface="Arial" panose="020B0604020202020204" pitchFamily="34" charset="0"/>
              <a:buChar char="•"/>
            </a:pPr>
            <a:r>
              <a:rPr lang="en-US" sz="1200" dirty="0"/>
              <a:t>How is the operator interacting with the experience?</a:t>
            </a:r>
          </a:p>
          <a:p>
            <a:endParaRPr lang="en-US" sz="1200" dirty="0"/>
          </a:p>
          <a:p>
            <a:r>
              <a:rPr lang="en-US" sz="1200" dirty="0"/>
              <a:t>The scenario should provide a complete solution to the problem/needs statement</a:t>
            </a:r>
          </a:p>
        </p:txBody>
      </p:sp>
      <p:sp>
        <p:nvSpPr>
          <p:cNvPr id="8" name="TextBox 7"/>
          <p:cNvSpPr txBox="1"/>
          <p:nvPr/>
        </p:nvSpPr>
        <p:spPr>
          <a:xfrm>
            <a:off x="4340984" y="475417"/>
            <a:ext cx="4677878" cy="4524315"/>
          </a:xfrm>
          <a:prstGeom prst="rect">
            <a:avLst/>
          </a:prstGeom>
          <a:noFill/>
          <a:ln>
            <a:solidFill>
              <a:schemeClr val="accent1"/>
            </a:solidFill>
          </a:ln>
        </p:spPr>
        <p:txBody>
          <a:bodyPr wrap="square" rtlCol="0">
            <a:spAutoFit/>
          </a:bodyPr>
          <a:lstStyle/>
          <a:p>
            <a:r>
              <a:rPr lang="en-US" sz="1600" i="1" dirty="0"/>
              <a:t>Scenario Title:</a:t>
            </a:r>
          </a:p>
          <a:p>
            <a:endParaRPr lang="en-US" sz="1600" i="1" dirty="0"/>
          </a:p>
          <a:p>
            <a:r>
              <a:rPr lang="en-US" sz="1600" i="1" dirty="0"/>
              <a:t>Text:</a:t>
            </a:r>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6" name="TextBox 5">
            <a:extLst>
              <a:ext uri="{FF2B5EF4-FFF2-40B4-BE49-F238E27FC236}">
                <a16:creationId xmlns:a16="http://schemas.microsoft.com/office/drawing/2014/main" id="{19EFA604-0906-4449-AF5F-EDB709752E10}"/>
              </a:ext>
            </a:extLst>
          </p:cNvPr>
          <p:cNvSpPr txBox="1"/>
          <p:nvPr/>
        </p:nvSpPr>
        <p:spPr>
          <a:xfrm>
            <a:off x="159162" y="3111457"/>
            <a:ext cx="2348079" cy="1600438"/>
          </a:xfrm>
          <a:prstGeom prst="rect">
            <a:avLst/>
          </a:prstGeom>
          <a:noFill/>
        </p:spPr>
        <p:txBody>
          <a:bodyPr wrap="none" rtlCol="0">
            <a:spAutoFit/>
          </a:bodyPr>
          <a:lstStyle/>
          <a:p>
            <a:r>
              <a:rPr lang="en-GB" sz="1400" dirty="0"/>
              <a:t>Example personas: </a:t>
            </a:r>
          </a:p>
          <a:p>
            <a:pPr marL="285750" indent="-285750">
              <a:buFont typeface="Arial" panose="020B0604020202020204" pitchFamily="34" charset="0"/>
              <a:buChar char="•"/>
            </a:pPr>
            <a:r>
              <a:rPr lang="en-GB" sz="1400" dirty="0"/>
              <a:t>Software developer</a:t>
            </a:r>
          </a:p>
          <a:p>
            <a:pPr marL="285750" indent="-285750">
              <a:buFont typeface="Arial" panose="020B0604020202020204" pitchFamily="34" charset="0"/>
              <a:buChar char="•"/>
            </a:pPr>
            <a:r>
              <a:rPr lang="en-GB" sz="1400" dirty="0"/>
              <a:t>Manufacturing technician</a:t>
            </a:r>
          </a:p>
          <a:p>
            <a:pPr marL="285750" indent="-285750">
              <a:buFont typeface="Arial" panose="020B0604020202020204" pitchFamily="34" charset="0"/>
              <a:buChar char="•"/>
            </a:pPr>
            <a:r>
              <a:rPr lang="en-GB" sz="1400" dirty="0"/>
              <a:t>Test engineer</a:t>
            </a:r>
          </a:p>
          <a:p>
            <a:pPr marL="285750" indent="-285750">
              <a:buFont typeface="Arial" panose="020B0604020202020204" pitchFamily="34" charset="0"/>
              <a:buChar char="•"/>
            </a:pPr>
            <a:r>
              <a:rPr lang="en-GB" sz="1400" dirty="0"/>
              <a:t>Machine operator</a:t>
            </a:r>
          </a:p>
          <a:p>
            <a:pPr marL="285750" indent="-285750">
              <a:buFont typeface="Arial" panose="020B0604020202020204" pitchFamily="34" charset="0"/>
              <a:buChar char="•"/>
            </a:pPr>
            <a:r>
              <a:rPr lang="en-GB" sz="1400" dirty="0"/>
              <a:t>Field service technician</a:t>
            </a:r>
          </a:p>
          <a:p>
            <a:pPr marL="285750" indent="-285750">
              <a:buFont typeface="Arial" panose="020B0604020202020204" pitchFamily="34" charset="0"/>
              <a:buChar char="•"/>
            </a:pPr>
            <a:r>
              <a:rPr lang="en-GB" sz="1400" dirty="0"/>
              <a:t>Sales person</a:t>
            </a:r>
          </a:p>
        </p:txBody>
      </p:sp>
    </p:spTree>
    <p:extLst>
      <p:ext uri="{BB962C8B-B14F-4D97-AF65-F5344CB8AC3E}">
        <p14:creationId xmlns:p14="http://schemas.microsoft.com/office/powerpoint/2010/main" val="2120715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5"/>
          <p:cNvSpPr>
            <a:spLocks noGrp="1"/>
          </p:cNvSpPr>
          <p:nvPr>
            <p:ph type="sldNum" sz="quarter" idx="12"/>
          </p:nvPr>
        </p:nvSpPr>
        <p:spPr>
          <a:xfrm>
            <a:off x="6961462" y="4767263"/>
            <a:ext cx="2057400" cy="273844"/>
          </a:xfrm>
        </p:spPr>
        <p:txBody>
          <a:bodyPr/>
          <a:lstStyle/>
          <a:p>
            <a:pPr defTabSz="685800">
              <a:defRPr/>
            </a:pPr>
            <a:fld id="{14A44F08-32FF-CD46-AC36-4CD0520A72DA}" type="slidenum">
              <a:rPr lang="en-US" sz="1350" kern="0">
                <a:solidFill>
                  <a:sysClr val="windowText" lastClr="000000"/>
                </a:solidFill>
              </a:rPr>
              <a:pPr defTabSz="685800">
                <a:defRPr/>
              </a:pPr>
              <a:t>13</a:t>
            </a:fld>
            <a:endParaRPr lang="en-US" sz="1350" kern="0" dirty="0">
              <a:solidFill>
                <a:sysClr val="windowText" lastClr="000000"/>
              </a:solidFill>
            </a:endParaRPr>
          </a:p>
        </p:txBody>
      </p:sp>
      <p:sp>
        <p:nvSpPr>
          <p:cNvPr id="4" name="TextBox 3"/>
          <p:cNvSpPr txBox="1"/>
          <p:nvPr/>
        </p:nvSpPr>
        <p:spPr>
          <a:xfrm>
            <a:off x="934497" y="0"/>
            <a:ext cx="8209504" cy="461665"/>
          </a:xfrm>
          <a:prstGeom prst="rect">
            <a:avLst/>
          </a:prstGeom>
          <a:noFill/>
        </p:spPr>
        <p:txBody>
          <a:bodyPr wrap="square" rtlCol="0">
            <a:spAutoFit/>
          </a:bodyPr>
          <a:lstStyle/>
          <a:p>
            <a:r>
              <a:rPr lang="en-US" sz="2400" b="1" spc="-150" dirty="0">
                <a:solidFill>
                  <a:srgbClr val="196674"/>
                </a:solidFill>
                <a:latin typeface="+mj-lt"/>
                <a:cs typeface="Cambria"/>
              </a:rPr>
              <a:t>Use Case Template</a:t>
            </a:r>
            <a:endParaRPr lang="en-US" sz="3600" b="1" spc="-150" dirty="0">
              <a:solidFill>
                <a:srgbClr val="196674"/>
              </a:solidFill>
              <a:latin typeface="+mj-lt"/>
              <a:cs typeface="Cambria"/>
            </a:endParaRPr>
          </a:p>
        </p:txBody>
      </p:sp>
      <p:sp>
        <p:nvSpPr>
          <p:cNvPr id="9" name="TextBox 8"/>
          <p:cNvSpPr txBox="1"/>
          <p:nvPr/>
        </p:nvSpPr>
        <p:spPr>
          <a:xfrm>
            <a:off x="337712" y="981611"/>
            <a:ext cx="4292868" cy="4031873"/>
          </a:xfrm>
          <a:prstGeom prst="rect">
            <a:avLst/>
          </a:prstGeom>
          <a:noFill/>
          <a:ln>
            <a:solidFill>
              <a:schemeClr val="accent1"/>
            </a:solidFill>
          </a:ln>
        </p:spPr>
        <p:txBody>
          <a:bodyPr wrap="square" rtlCol="0">
            <a:spAutoFit/>
          </a:bodyPr>
          <a:lstStyle/>
          <a:p>
            <a:r>
              <a:rPr lang="en-US" sz="1600" i="1" dirty="0"/>
              <a:t>Personas(s):</a:t>
            </a:r>
          </a:p>
          <a:p>
            <a:r>
              <a:rPr lang="en-US" sz="1600" i="1" dirty="0"/>
              <a:t>Process Steps:</a:t>
            </a:r>
          </a:p>
          <a:p>
            <a:endParaRPr lang="en-US" sz="1600" i="1" dirty="0"/>
          </a:p>
          <a:p>
            <a:endParaRPr lang="en-US" sz="1600" i="1" dirty="0"/>
          </a:p>
          <a:p>
            <a:endParaRPr lang="en-US" sz="1600" i="1" dirty="0"/>
          </a:p>
          <a:p>
            <a:endParaRPr lang="en-US" sz="1600" i="1" dirty="0"/>
          </a:p>
          <a:p>
            <a:endParaRPr lang="en-US" sz="1600" i="1" dirty="0"/>
          </a:p>
          <a:p>
            <a:endParaRPr lang="en-US" sz="1600" i="1" dirty="0"/>
          </a:p>
          <a:p>
            <a:endParaRPr lang="en-US" sz="1600" i="1" dirty="0"/>
          </a:p>
          <a:p>
            <a:endParaRPr lang="en-US" sz="1600" i="1" dirty="0"/>
          </a:p>
          <a:p>
            <a:endParaRPr lang="en-US" sz="1600" i="1" dirty="0"/>
          </a:p>
          <a:p>
            <a:endParaRPr lang="en-US" sz="1600" i="1" dirty="0"/>
          </a:p>
          <a:p>
            <a:endParaRPr lang="en-US" sz="1600" i="1" dirty="0"/>
          </a:p>
          <a:p>
            <a:endParaRPr lang="en-US" sz="1600" i="1" dirty="0"/>
          </a:p>
          <a:p>
            <a:endParaRPr lang="en-US" sz="1600" i="1" dirty="0"/>
          </a:p>
          <a:p>
            <a:endParaRPr lang="en-US" sz="1600" i="1" dirty="0"/>
          </a:p>
        </p:txBody>
      </p:sp>
      <p:sp>
        <p:nvSpPr>
          <p:cNvPr id="10" name="Rectangle 9"/>
          <p:cNvSpPr/>
          <p:nvPr/>
        </p:nvSpPr>
        <p:spPr>
          <a:xfrm>
            <a:off x="5084540" y="981611"/>
            <a:ext cx="3753843" cy="3785652"/>
          </a:xfrm>
          <a:prstGeom prst="rect">
            <a:avLst/>
          </a:prstGeom>
          <a:ln>
            <a:solidFill>
              <a:schemeClr val="accent1"/>
            </a:solidFill>
          </a:ln>
        </p:spPr>
        <p:txBody>
          <a:bodyPr wrap="square">
            <a:spAutoFit/>
          </a:bodyPr>
          <a:lstStyle/>
          <a:p>
            <a:r>
              <a:rPr lang="en-US" sz="1600" i="1" dirty="0"/>
              <a:t>Equipment:</a:t>
            </a:r>
          </a:p>
          <a:p>
            <a:endParaRPr lang="en-US" sz="1600" i="1" dirty="0"/>
          </a:p>
          <a:p>
            <a:endParaRPr lang="en-US" sz="1600" i="1" dirty="0"/>
          </a:p>
          <a:p>
            <a:r>
              <a:rPr lang="en-US" sz="1600" i="1" dirty="0"/>
              <a:t>Software:</a:t>
            </a:r>
          </a:p>
          <a:p>
            <a:endParaRPr lang="en-US" sz="1600" i="1" dirty="0"/>
          </a:p>
          <a:p>
            <a:endParaRPr lang="en-US" sz="1600" i="1" dirty="0"/>
          </a:p>
          <a:p>
            <a:r>
              <a:rPr lang="en-US" sz="1600" i="1" dirty="0"/>
              <a:t>Data Inputs:</a:t>
            </a:r>
          </a:p>
          <a:p>
            <a:endParaRPr lang="en-US" sz="1600" i="1" dirty="0"/>
          </a:p>
          <a:p>
            <a:endParaRPr lang="en-US" sz="1600" i="1" dirty="0"/>
          </a:p>
          <a:p>
            <a:r>
              <a:rPr lang="en-US" sz="1600" i="1" dirty="0"/>
              <a:t>Data outputs:</a:t>
            </a:r>
          </a:p>
          <a:p>
            <a:endParaRPr lang="en-US" sz="1600" i="1" dirty="0"/>
          </a:p>
          <a:p>
            <a:endParaRPr lang="en-US" sz="1600" i="1" dirty="0"/>
          </a:p>
          <a:p>
            <a:r>
              <a:rPr lang="en-US" sz="1600" i="1" dirty="0"/>
              <a:t>Keywords/Classification:</a:t>
            </a:r>
          </a:p>
          <a:p>
            <a:endParaRPr lang="en-US" sz="1600" i="1" dirty="0"/>
          </a:p>
          <a:p>
            <a:endParaRPr lang="en-US" sz="1600" i="1" dirty="0"/>
          </a:p>
        </p:txBody>
      </p:sp>
      <p:sp>
        <p:nvSpPr>
          <p:cNvPr id="11" name="Right Arrow 10"/>
          <p:cNvSpPr/>
          <p:nvPr/>
        </p:nvSpPr>
        <p:spPr>
          <a:xfrm>
            <a:off x="4675871" y="2098098"/>
            <a:ext cx="363378" cy="1256428"/>
          </a:xfrm>
          <a:prstGeom prst="rightArrow">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2" name="TextBox 11"/>
          <p:cNvSpPr txBox="1"/>
          <p:nvPr/>
        </p:nvSpPr>
        <p:spPr>
          <a:xfrm>
            <a:off x="337712" y="444739"/>
            <a:ext cx="8500671" cy="523220"/>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en-US" sz="1400" dirty="0"/>
              <a:t>The Use Case Template is derived from the Scenario. It organizes the scenario into useful segments of information. Please complete as many as required.   </a:t>
            </a:r>
          </a:p>
        </p:txBody>
      </p:sp>
    </p:spTree>
    <p:extLst>
      <p:ext uri="{BB962C8B-B14F-4D97-AF65-F5344CB8AC3E}">
        <p14:creationId xmlns:p14="http://schemas.microsoft.com/office/powerpoint/2010/main" val="1020516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5"/>
          <p:cNvSpPr>
            <a:spLocks noGrp="1"/>
          </p:cNvSpPr>
          <p:nvPr>
            <p:ph type="sldNum" sz="quarter" idx="12"/>
          </p:nvPr>
        </p:nvSpPr>
        <p:spPr>
          <a:xfrm>
            <a:off x="6961462" y="4767263"/>
            <a:ext cx="2057400" cy="273844"/>
          </a:xfrm>
        </p:spPr>
        <p:txBody>
          <a:bodyPr/>
          <a:lstStyle/>
          <a:p>
            <a:pPr defTabSz="685800">
              <a:defRPr/>
            </a:pPr>
            <a:fld id="{14A44F08-32FF-CD46-AC36-4CD0520A72DA}" type="slidenum">
              <a:rPr lang="en-US" sz="1350" kern="0">
                <a:solidFill>
                  <a:sysClr val="windowText" lastClr="000000"/>
                </a:solidFill>
              </a:rPr>
              <a:pPr defTabSz="685800">
                <a:defRPr/>
              </a:pPr>
              <a:t>14</a:t>
            </a:fld>
            <a:endParaRPr lang="en-US" sz="1350" kern="0" dirty="0">
              <a:solidFill>
                <a:sysClr val="windowText" lastClr="000000"/>
              </a:solidFill>
            </a:endParaRPr>
          </a:p>
        </p:txBody>
      </p:sp>
      <p:sp>
        <p:nvSpPr>
          <p:cNvPr id="4" name="TextBox 3"/>
          <p:cNvSpPr txBox="1"/>
          <p:nvPr/>
        </p:nvSpPr>
        <p:spPr>
          <a:xfrm>
            <a:off x="934496" y="0"/>
            <a:ext cx="8209504" cy="461665"/>
          </a:xfrm>
          <a:prstGeom prst="rect">
            <a:avLst/>
          </a:prstGeom>
          <a:noFill/>
        </p:spPr>
        <p:txBody>
          <a:bodyPr wrap="square" rtlCol="0">
            <a:spAutoFit/>
          </a:bodyPr>
          <a:lstStyle/>
          <a:p>
            <a:r>
              <a:rPr lang="en-US" sz="2400" b="1" spc="-150" dirty="0">
                <a:solidFill>
                  <a:srgbClr val="196674"/>
                </a:solidFill>
                <a:latin typeface="+mj-lt"/>
                <a:cs typeface="Cambria"/>
              </a:rPr>
              <a:t>Requirements/Needs Template</a:t>
            </a:r>
            <a:endParaRPr lang="en-US" sz="3600" b="1" spc="-150" dirty="0">
              <a:solidFill>
                <a:srgbClr val="196674"/>
              </a:solidFill>
              <a:latin typeface="+mj-lt"/>
              <a:cs typeface="Cambria"/>
            </a:endParaRPr>
          </a:p>
        </p:txBody>
      </p:sp>
      <p:sp>
        <p:nvSpPr>
          <p:cNvPr id="6" name="Rectangle 5"/>
          <p:cNvSpPr/>
          <p:nvPr/>
        </p:nvSpPr>
        <p:spPr>
          <a:xfrm>
            <a:off x="207986" y="1841755"/>
            <a:ext cx="8630397" cy="3170099"/>
          </a:xfrm>
          <a:prstGeom prst="rect">
            <a:avLst/>
          </a:prstGeom>
          <a:ln>
            <a:solidFill>
              <a:schemeClr val="accent1"/>
            </a:solidFill>
          </a:ln>
        </p:spPr>
        <p:txBody>
          <a:bodyPr wrap="square">
            <a:spAutoFit/>
          </a:bodyPr>
          <a:lstStyle/>
          <a:p>
            <a:r>
              <a:rPr lang="en-US" sz="1200" i="1" dirty="0"/>
              <a:t>Please enter requirements here.</a:t>
            </a:r>
          </a:p>
          <a:p>
            <a:endParaRPr lang="en-US" sz="1200" i="1" dirty="0"/>
          </a:p>
          <a:p>
            <a:endParaRPr lang="en-US" sz="1200" i="1" dirty="0"/>
          </a:p>
          <a:p>
            <a:endParaRPr lang="en-US" sz="1200" i="1" dirty="0"/>
          </a:p>
          <a:p>
            <a:endParaRPr lang="en-US" sz="1200" i="1" dirty="0"/>
          </a:p>
          <a:p>
            <a:endParaRPr lang="en-US" sz="1200" i="1" dirty="0"/>
          </a:p>
          <a:p>
            <a:endParaRPr lang="en-US" sz="1200" i="1" dirty="0"/>
          </a:p>
          <a:p>
            <a:endParaRPr lang="en-US" sz="1200" i="1" dirty="0"/>
          </a:p>
          <a:p>
            <a:endParaRPr lang="en-US" sz="1200" i="1" dirty="0"/>
          </a:p>
          <a:p>
            <a:endParaRPr lang="en-US" sz="1200" i="1" dirty="0"/>
          </a:p>
          <a:p>
            <a:endParaRPr lang="en-US" sz="1200" i="1" dirty="0"/>
          </a:p>
          <a:p>
            <a:endParaRPr lang="en-US" sz="1200" i="1" dirty="0"/>
          </a:p>
          <a:p>
            <a:endParaRPr lang="en-US" sz="1200" i="1" dirty="0"/>
          </a:p>
          <a:p>
            <a:endParaRPr lang="en-US" sz="1200" i="1" dirty="0"/>
          </a:p>
          <a:p>
            <a:endParaRPr lang="en-US" sz="1600" dirty="0"/>
          </a:p>
          <a:p>
            <a:endParaRPr lang="en-US" sz="1600" dirty="0"/>
          </a:p>
        </p:txBody>
      </p:sp>
      <p:sp>
        <p:nvSpPr>
          <p:cNvPr id="7" name="TextBox 6"/>
          <p:cNvSpPr txBox="1"/>
          <p:nvPr/>
        </p:nvSpPr>
        <p:spPr>
          <a:xfrm>
            <a:off x="279729" y="674656"/>
            <a:ext cx="8460904" cy="738664"/>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en-US" sz="1400" dirty="0"/>
              <a:t>Derived from the Use Cases it should define the needs of the operator to be able to effectively accomplish the use case and meet all customer needs. Should define a ‘need’ and not necessarily proscribe a detailed hardware or software Requirement. That is left to the solution providers to creatively solve.</a:t>
            </a:r>
          </a:p>
        </p:txBody>
      </p:sp>
    </p:spTree>
    <p:extLst>
      <p:ext uri="{BB962C8B-B14F-4D97-AF65-F5344CB8AC3E}">
        <p14:creationId xmlns:p14="http://schemas.microsoft.com/office/powerpoint/2010/main" val="4099007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5"/>
          <p:cNvSpPr>
            <a:spLocks noGrp="1"/>
          </p:cNvSpPr>
          <p:nvPr>
            <p:ph type="sldNum" sz="quarter" idx="12"/>
          </p:nvPr>
        </p:nvSpPr>
        <p:spPr>
          <a:xfrm>
            <a:off x="6961462" y="4767263"/>
            <a:ext cx="2057400" cy="273844"/>
          </a:xfrm>
        </p:spPr>
        <p:txBody>
          <a:bodyPr/>
          <a:lstStyle/>
          <a:p>
            <a:pPr defTabSz="685800">
              <a:defRPr/>
            </a:pPr>
            <a:fld id="{14A44F08-32FF-CD46-AC36-4CD0520A72DA}" type="slidenum">
              <a:rPr lang="en-US" sz="1350" kern="0">
                <a:solidFill>
                  <a:sysClr val="windowText" lastClr="000000"/>
                </a:solidFill>
              </a:rPr>
              <a:pPr defTabSz="685800">
                <a:defRPr/>
              </a:pPr>
              <a:t>15</a:t>
            </a:fld>
            <a:endParaRPr lang="en-US" sz="1350" kern="0" dirty="0">
              <a:solidFill>
                <a:sysClr val="windowText" lastClr="000000"/>
              </a:solidFill>
            </a:endParaRPr>
          </a:p>
        </p:txBody>
      </p:sp>
      <p:sp>
        <p:nvSpPr>
          <p:cNvPr id="4" name="TextBox 3"/>
          <p:cNvSpPr txBox="1"/>
          <p:nvPr/>
        </p:nvSpPr>
        <p:spPr>
          <a:xfrm>
            <a:off x="934497" y="0"/>
            <a:ext cx="8209504" cy="461665"/>
          </a:xfrm>
          <a:prstGeom prst="rect">
            <a:avLst/>
          </a:prstGeom>
          <a:noFill/>
        </p:spPr>
        <p:txBody>
          <a:bodyPr wrap="square" rtlCol="0">
            <a:spAutoFit/>
          </a:bodyPr>
          <a:lstStyle/>
          <a:p>
            <a:r>
              <a:rPr lang="en-US" sz="2400" b="1" spc="-150" dirty="0">
                <a:solidFill>
                  <a:srgbClr val="196674"/>
                </a:solidFill>
                <a:cs typeface="Cambria"/>
              </a:rPr>
              <a:t>Value Propositions</a:t>
            </a:r>
            <a:endParaRPr lang="en-US" sz="3600" b="1" spc="-150" dirty="0">
              <a:solidFill>
                <a:srgbClr val="196674"/>
              </a:solidFill>
              <a:cs typeface="Cambria"/>
            </a:endParaRPr>
          </a:p>
        </p:txBody>
      </p:sp>
      <p:sp>
        <p:nvSpPr>
          <p:cNvPr id="6" name="TextBox 5"/>
          <p:cNvSpPr txBox="1"/>
          <p:nvPr/>
        </p:nvSpPr>
        <p:spPr>
          <a:xfrm>
            <a:off x="279730" y="1766614"/>
            <a:ext cx="8460903" cy="3293209"/>
          </a:xfrm>
          <a:prstGeom prst="rect">
            <a:avLst/>
          </a:prstGeom>
          <a:noFill/>
          <a:ln>
            <a:solidFill>
              <a:schemeClr val="accent1"/>
            </a:solidFill>
          </a:ln>
        </p:spPr>
        <p:txBody>
          <a:bodyPr wrap="square" rtlCol="0">
            <a:spAutoFit/>
          </a:bodyPr>
          <a:lstStyle/>
          <a:p>
            <a:r>
              <a:rPr lang="en-US" sz="1400" i="1" dirty="0"/>
              <a:t>Please enter value propositions here:</a:t>
            </a:r>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7" name="TextBox 6"/>
          <p:cNvSpPr txBox="1"/>
          <p:nvPr/>
        </p:nvSpPr>
        <p:spPr>
          <a:xfrm>
            <a:off x="279729" y="674656"/>
            <a:ext cx="8460904" cy="738664"/>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en-US" sz="1400" dirty="0"/>
              <a:t>This statement describes how the solution will benefit the various customers/stakeholders. Remember there are benefits beyond just money: quality, time, ergonomics, worker satisfaction, data visibility and richness of data gathered, etc. Whom does it benefit and how?</a:t>
            </a:r>
          </a:p>
        </p:txBody>
      </p:sp>
    </p:spTree>
    <p:extLst>
      <p:ext uri="{BB962C8B-B14F-4D97-AF65-F5344CB8AC3E}">
        <p14:creationId xmlns:p14="http://schemas.microsoft.com/office/powerpoint/2010/main" val="32153438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34497" y="0"/>
            <a:ext cx="8209504" cy="461665"/>
          </a:xfrm>
          <a:prstGeom prst="rect">
            <a:avLst/>
          </a:prstGeom>
          <a:noFill/>
        </p:spPr>
        <p:txBody>
          <a:bodyPr wrap="square" rtlCol="0">
            <a:spAutoFit/>
          </a:bodyPr>
          <a:lstStyle/>
          <a:p>
            <a:r>
              <a:rPr lang="en-US" sz="2400" b="1" spc="-150" dirty="0">
                <a:solidFill>
                  <a:srgbClr val="196674"/>
                </a:solidFill>
                <a:latin typeface="+mj-lt"/>
                <a:cs typeface="Cambria"/>
              </a:rPr>
              <a:t>Maturity Model/Implementation Template</a:t>
            </a:r>
            <a:endParaRPr lang="en-US" sz="3600" b="1" spc="-150" dirty="0">
              <a:solidFill>
                <a:srgbClr val="196674"/>
              </a:solidFill>
              <a:latin typeface="+mj-lt"/>
              <a:cs typeface="Cambria"/>
            </a:endParaRPr>
          </a:p>
        </p:txBody>
      </p:sp>
      <p:sp>
        <p:nvSpPr>
          <p:cNvPr id="6" name="TextBox 5"/>
          <p:cNvSpPr txBox="1"/>
          <p:nvPr/>
        </p:nvSpPr>
        <p:spPr>
          <a:xfrm>
            <a:off x="279729" y="461665"/>
            <a:ext cx="8460904" cy="738664"/>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en-US" sz="1400" dirty="0"/>
              <a:t>This gives a high level view of phases of creation or adoption of the solution. Its goal is to provide a roadmap for rapid implementation of simpler solution to provide immediate return to lay the ground work for more complex and greater value implementation in the future.</a:t>
            </a:r>
          </a:p>
        </p:txBody>
      </p:sp>
      <p:graphicFrame>
        <p:nvGraphicFramePr>
          <p:cNvPr id="7" name="Table 6"/>
          <p:cNvGraphicFramePr>
            <a:graphicFrameLocks noGrp="1"/>
          </p:cNvGraphicFramePr>
          <p:nvPr>
            <p:extLst>
              <p:ext uri="{D42A27DB-BD31-4B8C-83A1-F6EECF244321}">
                <p14:modId xmlns:p14="http://schemas.microsoft.com/office/powerpoint/2010/main" val="4225843995"/>
              </p:ext>
            </p:extLst>
          </p:nvPr>
        </p:nvGraphicFramePr>
        <p:xfrm>
          <a:off x="134753" y="1362835"/>
          <a:ext cx="8884108" cy="3649200"/>
        </p:xfrm>
        <a:graphic>
          <a:graphicData uri="http://schemas.openxmlformats.org/drawingml/2006/table">
            <a:tbl>
              <a:tblPr firstRow="1" bandRow="1">
                <a:tableStyleId>{5C22544A-7EE6-4342-B048-85BDC9FD1C3A}</a:tableStyleId>
              </a:tblPr>
              <a:tblGrid>
                <a:gridCol w="2221027">
                  <a:extLst>
                    <a:ext uri="{9D8B030D-6E8A-4147-A177-3AD203B41FA5}">
                      <a16:colId xmlns:a16="http://schemas.microsoft.com/office/drawing/2014/main" val="20000"/>
                    </a:ext>
                  </a:extLst>
                </a:gridCol>
                <a:gridCol w="2221027">
                  <a:extLst>
                    <a:ext uri="{9D8B030D-6E8A-4147-A177-3AD203B41FA5}">
                      <a16:colId xmlns:a16="http://schemas.microsoft.com/office/drawing/2014/main" val="20001"/>
                    </a:ext>
                  </a:extLst>
                </a:gridCol>
                <a:gridCol w="2221027">
                  <a:extLst>
                    <a:ext uri="{9D8B030D-6E8A-4147-A177-3AD203B41FA5}">
                      <a16:colId xmlns:a16="http://schemas.microsoft.com/office/drawing/2014/main" val="20002"/>
                    </a:ext>
                  </a:extLst>
                </a:gridCol>
                <a:gridCol w="2221027">
                  <a:extLst>
                    <a:ext uri="{9D8B030D-6E8A-4147-A177-3AD203B41FA5}">
                      <a16:colId xmlns:a16="http://schemas.microsoft.com/office/drawing/2014/main" val="20003"/>
                    </a:ext>
                  </a:extLst>
                </a:gridCol>
              </a:tblGrid>
              <a:tr h="734823">
                <a:tc>
                  <a:txBody>
                    <a:bodyPr/>
                    <a:lstStyle/>
                    <a:p>
                      <a:pPr algn="ctr"/>
                      <a:r>
                        <a:rPr lang="en-GB" sz="1600" b="1" dirty="0"/>
                        <a:t>Level 0 </a:t>
                      </a:r>
                    </a:p>
                    <a:p>
                      <a:pPr algn="ctr"/>
                      <a:r>
                        <a:rPr lang="en-GB" sz="1400" b="0" i="1" dirty="0"/>
                        <a:t>Enter Summary title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en-GB" sz="1600" b="1" dirty="0"/>
                        <a:t>Level 1</a:t>
                      </a:r>
                    </a:p>
                    <a:p>
                      <a:pPr algn="ctr"/>
                      <a:r>
                        <a:rPr lang="en-GB" sz="1400" b="0" i="1" dirty="0"/>
                        <a:t>Enter Summary title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ctr"/>
                      <a:r>
                        <a:rPr lang="en-GB" sz="1600" b="1" dirty="0"/>
                        <a:t>Level 2 </a:t>
                      </a:r>
                    </a:p>
                    <a:p>
                      <a:pPr algn="ctr"/>
                      <a:r>
                        <a:rPr lang="en-GB" sz="1400" b="0" i="1" dirty="0"/>
                        <a:t>Enter Summary title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r>
                        <a:rPr lang="en-GB" sz="1600" b="1" dirty="0"/>
                        <a:t>Level 3</a:t>
                      </a:r>
                    </a:p>
                    <a:p>
                      <a:pPr algn="ctr"/>
                      <a:r>
                        <a:rPr lang="en-GB" sz="1400" b="0" i="1" dirty="0"/>
                        <a:t>Enter Summary title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extLst>
                  <a:ext uri="{0D108BD9-81ED-4DB2-BD59-A6C34878D82A}">
                    <a16:rowId xmlns:a16="http://schemas.microsoft.com/office/drawing/2014/main" val="10000"/>
                  </a:ext>
                </a:extLst>
              </a:tr>
              <a:tr h="2914377">
                <a:tc>
                  <a:txBody>
                    <a:bodyPr/>
                    <a:lstStyle/>
                    <a:p>
                      <a:r>
                        <a:rPr lang="en-US" sz="1100" i="1" dirty="0"/>
                        <a:t>Enter key attributes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i="1" dirty="0"/>
                        <a:t>Enter key attributes here</a:t>
                      </a:r>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i="1" dirty="0"/>
                        <a:t>Enter key attributes here</a:t>
                      </a:r>
                      <a:endParaRPr lang="en-US" sz="18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i="1" dirty="0"/>
                        <a:t>Enter key attributes here</a:t>
                      </a:r>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731534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CF7D1A1-B543-4E82-9AE6-3D64E4816205}"/>
              </a:ext>
            </a:extLst>
          </p:cNvPr>
          <p:cNvSpPr>
            <a:spLocks noGrp="1"/>
          </p:cNvSpPr>
          <p:nvPr>
            <p:ph type="sldNum" sz="quarter" idx="12"/>
          </p:nvPr>
        </p:nvSpPr>
        <p:spPr/>
        <p:txBody>
          <a:bodyPr/>
          <a:lstStyle/>
          <a:p>
            <a:pPr defTabSz="914400" fontAlgn="base">
              <a:spcBef>
                <a:spcPct val="0"/>
              </a:spcBef>
              <a:spcAft>
                <a:spcPct val="0"/>
              </a:spcAft>
              <a:defRPr/>
            </a:pPr>
            <a:fld id="{F698A54D-4565-014F-B026-C9E10277AF90}" type="slidenum">
              <a:rPr lang="en-US" smtClean="0">
                <a:ea typeface="ＭＳ Ｐゴシック" charset="0"/>
                <a:cs typeface="ＭＳ Ｐゴシック" charset="0"/>
              </a:rPr>
              <a:pPr defTabSz="914400" fontAlgn="base">
                <a:spcBef>
                  <a:spcPct val="0"/>
                </a:spcBef>
                <a:spcAft>
                  <a:spcPct val="0"/>
                </a:spcAft>
                <a:defRPr/>
              </a:pPr>
              <a:t>17</a:t>
            </a:fld>
            <a:endParaRPr lang="en-US" dirty="0">
              <a:ea typeface="ＭＳ Ｐゴシック" charset="0"/>
              <a:cs typeface="ＭＳ Ｐゴシック" charset="0"/>
            </a:endParaRPr>
          </a:p>
        </p:txBody>
      </p:sp>
      <p:sp>
        <p:nvSpPr>
          <p:cNvPr id="3" name="TextBox 2">
            <a:extLst>
              <a:ext uri="{FF2B5EF4-FFF2-40B4-BE49-F238E27FC236}">
                <a16:creationId xmlns:a16="http://schemas.microsoft.com/office/drawing/2014/main" id="{7F2C4CBD-1785-498D-A9A1-AA86B80D8ABC}"/>
              </a:ext>
            </a:extLst>
          </p:cNvPr>
          <p:cNvSpPr txBox="1"/>
          <p:nvPr/>
        </p:nvSpPr>
        <p:spPr>
          <a:xfrm>
            <a:off x="193675" y="873829"/>
            <a:ext cx="7153601" cy="1231106"/>
          </a:xfrm>
          <a:prstGeom prst="rect">
            <a:avLst/>
          </a:prstGeom>
          <a:noFill/>
        </p:spPr>
        <p:txBody>
          <a:bodyPr wrap="square" rtlCol="0">
            <a:spAutoFit/>
          </a:bodyPr>
          <a:lstStyle/>
          <a:p>
            <a:r>
              <a:rPr lang="en-GB" sz="5400" dirty="0"/>
              <a:t>Examples</a:t>
            </a:r>
          </a:p>
          <a:p>
            <a:r>
              <a:rPr lang="en-GB" sz="2000" dirty="0"/>
              <a:t>Please refer to the following examples for guidance, if required. </a:t>
            </a:r>
          </a:p>
        </p:txBody>
      </p:sp>
    </p:spTree>
    <p:extLst>
      <p:ext uri="{BB962C8B-B14F-4D97-AF65-F5344CB8AC3E}">
        <p14:creationId xmlns:p14="http://schemas.microsoft.com/office/powerpoint/2010/main" val="20919081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5"/>
          <p:cNvSpPr>
            <a:spLocks noGrp="1"/>
          </p:cNvSpPr>
          <p:nvPr>
            <p:ph type="sldNum" sz="quarter" idx="12"/>
          </p:nvPr>
        </p:nvSpPr>
        <p:spPr/>
        <p:txBody>
          <a:bodyPr/>
          <a:lstStyle/>
          <a:p>
            <a:pPr defTabSz="685800">
              <a:defRPr/>
            </a:pPr>
            <a:fld id="{14A44F08-32FF-CD46-AC36-4CD0520A72DA}" type="slidenum">
              <a:rPr lang="en-US" sz="1350" kern="0">
                <a:solidFill>
                  <a:sysClr val="windowText" lastClr="000000"/>
                </a:solidFill>
              </a:rPr>
              <a:pPr defTabSz="685800">
                <a:defRPr/>
              </a:pPr>
              <a:t>18</a:t>
            </a:fld>
            <a:endParaRPr lang="en-US" sz="1350" kern="0" dirty="0">
              <a:solidFill>
                <a:sysClr val="windowText" lastClr="000000"/>
              </a:solidFill>
            </a:endParaRPr>
          </a:p>
        </p:txBody>
      </p:sp>
      <p:sp>
        <p:nvSpPr>
          <p:cNvPr id="4" name="TextBox 3"/>
          <p:cNvSpPr txBox="1"/>
          <p:nvPr/>
        </p:nvSpPr>
        <p:spPr>
          <a:xfrm>
            <a:off x="934497" y="0"/>
            <a:ext cx="8209504" cy="523220"/>
          </a:xfrm>
          <a:prstGeom prst="rect">
            <a:avLst/>
          </a:prstGeom>
          <a:noFill/>
        </p:spPr>
        <p:txBody>
          <a:bodyPr wrap="square" rtlCol="0">
            <a:spAutoFit/>
          </a:bodyPr>
          <a:lstStyle/>
          <a:p>
            <a:r>
              <a:rPr lang="en-US" sz="2800" b="1" spc="-150" dirty="0">
                <a:solidFill>
                  <a:srgbClr val="196674"/>
                </a:solidFill>
                <a:latin typeface="+mj-lt"/>
                <a:cs typeface="Cambria"/>
              </a:rPr>
              <a:t>Scenario Example – Field Service Technician Procedure</a:t>
            </a:r>
          </a:p>
        </p:txBody>
      </p:sp>
      <p:sp>
        <p:nvSpPr>
          <p:cNvPr id="3" name="TextBox 2"/>
          <p:cNvSpPr txBox="1"/>
          <p:nvPr/>
        </p:nvSpPr>
        <p:spPr>
          <a:xfrm>
            <a:off x="337962" y="706060"/>
            <a:ext cx="7456777" cy="4616648"/>
          </a:xfrm>
          <a:prstGeom prst="rect">
            <a:avLst/>
          </a:prstGeom>
          <a:noFill/>
        </p:spPr>
        <p:txBody>
          <a:bodyPr wrap="square" rtlCol="0">
            <a:spAutoFit/>
          </a:bodyPr>
          <a:lstStyle/>
          <a:p>
            <a:r>
              <a:rPr lang="en-US" sz="1400" dirty="0"/>
              <a:t>A </a:t>
            </a:r>
            <a:r>
              <a:rPr lang="en-US" sz="1400" dirty="0">
                <a:solidFill>
                  <a:srgbClr val="C00000"/>
                </a:solidFill>
              </a:rPr>
              <a:t>field service technician </a:t>
            </a:r>
            <a:r>
              <a:rPr lang="en-US" sz="1400" dirty="0"/>
              <a:t>arrives at the site of an industrial generator. They use their portable device </a:t>
            </a:r>
            <a:r>
              <a:rPr lang="en-US" sz="1400" dirty="0">
                <a:solidFill>
                  <a:srgbClr val="00B0F0"/>
                </a:solidFill>
              </a:rPr>
              <a:t>to connect to a live data stream of IoT data </a:t>
            </a:r>
            <a:r>
              <a:rPr lang="en-US" sz="1400" dirty="0"/>
              <a:t>from the generator to </a:t>
            </a:r>
            <a:r>
              <a:rPr lang="en-US" sz="1400" dirty="0">
                <a:solidFill>
                  <a:srgbClr val="00B0F0"/>
                </a:solidFill>
              </a:rPr>
              <a:t>view a set of diagnostics</a:t>
            </a:r>
            <a:r>
              <a:rPr lang="en-US" sz="1400" dirty="0"/>
              <a:t> and </a:t>
            </a:r>
            <a:r>
              <a:rPr lang="en-US" sz="1400" dirty="0">
                <a:solidFill>
                  <a:srgbClr val="00B0F0"/>
                </a:solidFill>
              </a:rPr>
              <a:t>service history </a:t>
            </a:r>
            <a:r>
              <a:rPr lang="en-US" sz="1400" dirty="0"/>
              <a:t>of the generator. </a:t>
            </a:r>
          </a:p>
          <a:p>
            <a:endParaRPr lang="en-US" sz="1400" dirty="0"/>
          </a:p>
          <a:p>
            <a:r>
              <a:rPr lang="en-US" sz="1400" dirty="0"/>
              <a:t>Using the AR device and app they are able to </a:t>
            </a:r>
            <a:r>
              <a:rPr lang="en-US" sz="1400" dirty="0">
                <a:solidFill>
                  <a:srgbClr val="00B0F0"/>
                </a:solidFill>
              </a:rPr>
              <a:t>pinpoint the spatial location of the reported error code</a:t>
            </a:r>
            <a:r>
              <a:rPr lang="en-US" sz="1400" dirty="0">
                <a:solidFill>
                  <a:srgbClr val="C00000"/>
                </a:solidFill>
              </a:rPr>
              <a:t> </a:t>
            </a:r>
            <a:r>
              <a:rPr lang="en-US" sz="1400" dirty="0"/>
              <a:t>on the generator. The AR service app </a:t>
            </a:r>
            <a:r>
              <a:rPr lang="en-US" sz="1400" dirty="0">
                <a:solidFill>
                  <a:srgbClr val="00B0F0"/>
                </a:solidFill>
              </a:rPr>
              <a:t>suggests a number of procedures to perform</a:t>
            </a:r>
            <a:r>
              <a:rPr lang="en-US" sz="1400" dirty="0"/>
              <a:t>. One of the procedures requires a minor disassembly. </a:t>
            </a:r>
          </a:p>
          <a:p>
            <a:endParaRPr lang="en-US" sz="1400" dirty="0"/>
          </a:p>
          <a:p>
            <a:r>
              <a:rPr lang="en-US" sz="1400" dirty="0"/>
              <a:t>The technician is </a:t>
            </a:r>
            <a:r>
              <a:rPr lang="en-US" sz="1400" dirty="0">
                <a:solidFill>
                  <a:srgbClr val="00B0F0"/>
                </a:solidFill>
              </a:rPr>
              <a:t>presented with set of step by step instructions,</a:t>
            </a:r>
            <a:r>
              <a:rPr lang="en-US" sz="1400" dirty="0"/>
              <a:t> each of which provides an </a:t>
            </a:r>
            <a:r>
              <a:rPr lang="en-US" sz="1400" dirty="0">
                <a:solidFill>
                  <a:srgbClr val="00B0F0"/>
                </a:solidFill>
              </a:rPr>
              <a:t>in-context 3D display </a:t>
            </a:r>
            <a:r>
              <a:rPr lang="en-US" sz="1400" dirty="0"/>
              <a:t>of the step. </a:t>
            </a:r>
          </a:p>
          <a:p>
            <a:endParaRPr lang="en-US" sz="1400" dirty="0"/>
          </a:p>
          <a:p>
            <a:r>
              <a:rPr lang="en-US" sz="1400" dirty="0"/>
              <a:t>With a subsequent procedure, there is an anomaly which neither the technician nor the app is able to diagnose. The technician makes an </a:t>
            </a:r>
            <a:r>
              <a:rPr lang="en-US" sz="1400" dirty="0">
                <a:solidFill>
                  <a:srgbClr val="00B0F0"/>
                </a:solidFill>
              </a:rPr>
              <a:t>interactive call to a </a:t>
            </a:r>
            <a:r>
              <a:rPr lang="en-US" sz="1400" dirty="0">
                <a:solidFill>
                  <a:srgbClr val="C00000"/>
                </a:solidFill>
              </a:rPr>
              <a:t>remote subject matter expert </a:t>
            </a:r>
            <a:r>
              <a:rPr lang="en-US" sz="1400" dirty="0">
                <a:solidFill>
                  <a:srgbClr val="00B0F0"/>
                </a:solidFill>
              </a:rPr>
              <a:t>who connects into the live session</a:t>
            </a:r>
            <a:r>
              <a:rPr lang="en-US" sz="1400" dirty="0"/>
              <a:t>. Following a discussion, the SME </a:t>
            </a:r>
            <a:r>
              <a:rPr lang="en-US" sz="1400" dirty="0">
                <a:solidFill>
                  <a:srgbClr val="00B0F0"/>
                </a:solidFill>
              </a:rPr>
              <a:t>annotates visual locations over the shared display</a:t>
            </a:r>
            <a:r>
              <a:rPr lang="en-US" sz="1400" dirty="0"/>
              <a:t>, resulting in a successful repair. </a:t>
            </a:r>
          </a:p>
          <a:p>
            <a:r>
              <a:rPr lang="en-US" sz="1400" dirty="0"/>
              <a:t>The job requires approximately one hour to perform, the device should provide uninterrupted working during the task. </a:t>
            </a:r>
          </a:p>
          <a:p>
            <a:endParaRPr lang="en-US" sz="1400" dirty="0"/>
          </a:p>
          <a:p>
            <a:r>
              <a:rPr lang="en-US" sz="1400" dirty="0"/>
              <a:t>With the job complete the technician </a:t>
            </a:r>
            <a:r>
              <a:rPr lang="en-US" sz="1400" dirty="0">
                <a:solidFill>
                  <a:srgbClr val="00B0F0"/>
                </a:solidFill>
              </a:rPr>
              <a:t>completes the digital paperwork and marks the job complete </a:t>
            </a:r>
            <a:r>
              <a:rPr lang="en-US" sz="1400" dirty="0"/>
              <a:t>(which is duly </a:t>
            </a:r>
            <a:r>
              <a:rPr lang="en-US" sz="1400" dirty="0">
                <a:solidFill>
                  <a:srgbClr val="00B0F0"/>
                </a:solidFill>
              </a:rPr>
              <a:t>stored in the on-line service record </a:t>
            </a:r>
            <a:r>
              <a:rPr lang="en-US" sz="1400" dirty="0"/>
              <a:t>of the generator).</a:t>
            </a:r>
          </a:p>
          <a:p>
            <a:endParaRPr lang="en-US" sz="1400" dirty="0"/>
          </a:p>
        </p:txBody>
      </p:sp>
      <p:sp>
        <p:nvSpPr>
          <p:cNvPr id="6" name="TextBox 5">
            <a:extLst>
              <a:ext uri="{FF2B5EF4-FFF2-40B4-BE49-F238E27FC236}">
                <a16:creationId xmlns:a16="http://schemas.microsoft.com/office/drawing/2014/main" id="{6A329E33-1A73-4482-91B9-79E122AE9CCE}"/>
              </a:ext>
            </a:extLst>
          </p:cNvPr>
          <p:cNvSpPr txBox="1"/>
          <p:nvPr/>
        </p:nvSpPr>
        <p:spPr>
          <a:xfrm>
            <a:off x="7832725" y="4910302"/>
            <a:ext cx="1176925" cy="261610"/>
          </a:xfrm>
          <a:prstGeom prst="rect">
            <a:avLst/>
          </a:prstGeom>
          <a:noFill/>
        </p:spPr>
        <p:txBody>
          <a:bodyPr wrap="none" rtlCol="0">
            <a:spAutoFit/>
          </a:bodyPr>
          <a:lstStyle/>
          <a:p>
            <a:r>
              <a:rPr lang="en-GB" sz="1100" dirty="0"/>
              <a:t>*</a:t>
            </a:r>
            <a:r>
              <a:rPr lang="en-GB" sz="1100" dirty="0">
                <a:solidFill>
                  <a:srgbClr val="00B0F0"/>
                </a:solidFill>
              </a:rPr>
              <a:t>blue</a:t>
            </a:r>
            <a:r>
              <a:rPr lang="en-GB" sz="1100" dirty="0"/>
              <a:t> = use cases</a:t>
            </a:r>
          </a:p>
        </p:txBody>
      </p:sp>
    </p:spTree>
    <p:extLst>
      <p:ext uri="{BB962C8B-B14F-4D97-AF65-F5344CB8AC3E}">
        <p14:creationId xmlns:p14="http://schemas.microsoft.com/office/powerpoint/2010/main" val="41328471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5"/>
          <p:cNvSpPr>
            <a:spLocks noGrp="1"/>
          </p:cNvSpPr>
          <p:nvPr>
            <p:ph type="sldNum" sz="quarter" idx="12"/>
          </p:nvPr>
        </p:nvSpPr>
        <p:spPr/>
        <p:txBody>
          <a:bodyPr/>
          <a:lstStyle/>
          <a:p>
            <a:pPr defTabSz="685800">
              <a:defRPr/>
            </a:pPr>
            <a:fld id="{14A44F08-32FF-CD46-AC36-4CD0520A72DA}" type="slidenum">
              <a:rPr lang="en-US" sz="1350" kern="0">
                <a:solidFill>
                  <a:sysClr val="windowText" lastClr="000000"/>
                </a:solidFill>
              </a:rPr>
              <a:pPr defTabSz="685800">
                <a:defRPr/>
              </a:pPr>
              <a:t>19</a:t>
            </a:fld>
            <a:endParaRPr lang="en-US" sz="1350" kern="0" dirty="0">
              <a:solidFill>
                <a:sysClr val="windowText" lastClr="000000"/>
              </a:solidFill>
            </a:endParaRPr>
          </a:p>
        </p:txBody>
      </p:sp>
      <p:sp>
        <p:nvSpPr>
          <p:cNvPr id="4" name="TextBox 3"/>
          <p:cNvSpPr txBox="1"/>
          <p:nvPr/>
        </p:nvSpPr>
        <p:spPr>
          <a:xfrm>
            <a:off x="934497" y="0"/>
            <a:ext cx="8209504" cy="646331"/>
          </a:xfrm>
          <a:prstGeom prst="rect">
            <a:avLst/>
          </a:prstGeom>
          <a:noFill/>
        </p:spPr>
        <p:txBody>
          <a:bodyPr wrap="square" rtlCol="0">
            <a:spAutoFit/>
          </a:bodyPr>
          <a:lstStyle/>
          <a:p>
            <a:r>
              <a:rPr lang="en-US" sz="2400" b="1" spc="-150" dirty="0">
                <a:solidFill>
                  <a:srgbClr val="196674"/>
                </a:solidFill>
                <a:latin typeface="+mj-lt"/>
                <a:cs typeface="Cambria"/>
              </a:rPr>
              <a:t>Use case example – 3D Step by Step Instructions</a:t>
            </a:r>
            <a:r>
              <a:rPr lang="en-US" sz="3600" b="1" spc="-150" dirty="0">
                <a:solidFill>
                  <a:srgbClr val="196674"/>
                </a:solidFill>
                <a:latin typeface="+mj-lt"/>
                <a:cs typeface="Cambria"/>
              </a:rPr>
              <a:t> </a:t>
            </a:r>
          </a:p>
        </p:txBody>
      </p:sp>
      <p:sp>
        <p:nvSpPr>
          <p:cNvPr id="3" name="TextBox 2"/>
          <p:cNvSpPr txBox="1"/>
          <p:nvPr/>
        </p:nvSpPr>
        <p:spPr>
          <a:xfrm>
            <a:off x="337962" y="706060"/>
            <a:ext cx="7456777" cy="2554545"/>
          </a:xfrm>
          <a:prstGeom prst="rect">
            <a:avLst/>
          </a:prstGeom>
          <a:noFill/>
        </p:spPr>
        <p:txBody>
          <a:bodyPr wrap="square" rtlCol="0">
            <a:spAutoFit/>
          </a:bodyPr>
          <a:lstStyle/>
          <a:p>
            <a:r>
              <a:rPr lang="en-US" sz="1600" dirty="0"/>
              <a:t>A </a:t>
            </a:r>
            <a:r>
              <a:rPr lang="en-US" sz="1600" dirty="0">
                <a:solidFill>
                  <a:schemeClr val="accent3">
                    <a:lumMod val="75000"/>
                  </a:schemeClr>
                </a:solidFill>
              </a:rPr>
              <a:t>user </a:t>
            </a:r>
            <a:r>
              <a:rPr lang="en-US" sz="1600" dirty="0"/>
              <a:t>requires detailed assistance to perform an operation. </a:t>
            </a:r>
          </a:p>
          <a:p>
            <a:endParaRPr lang="en-US" sz="1600" dirty="0"/>
          </a:p>
          <a:p>
            <a:r>
              <a:rPr lang="en-US" sz="1600" dirty="0"/>
              <a:t>The user selects the required procedure and chooses the interactive step by step instructions option.</a:t>
            </a:r>
          </a:p>
          <a:p>
            <a:endParaRPr lang="en-US" sz="1600" dirty="0"/>
          </a:p>
          <a:p>
            <a:r>
              <a:rPr lang="en-US" sz="1600" dirty="0"/>
              <a:t>The AR device/app  overlays graphics over the live view of the product, using animated 3D model components in the “correct” positions, to illustrate the operations. In addition other textual/audio instructions may be given. </a:t>
            </a:r>
          </a:p>
          <a:p>
            <a:endParaRPr lang="en-US" sz="1600" dirty="0"/>
          </a:p>
          <a:p>
            <a:r>
              <a:rPr lang="en-US" sz="1600" dirty="0"/>
              <a:t>The user is able to navigate through the steps, by selecting next/previous steps.</a:t>
            </a:r>
          </a:p>
        </p:txBody>
      </p:sp>
    </p:spTree>
    <p:extLst>
      <p:ext uri="{BB962C8B-B14F-4D97-AF65-F5344CB8AC3E}">
        <p14:creationId xmlns:p14="http://schemas.microsoft.com/office/powerpoint/2010/main" val="2138834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5"/>
          <p:cNvSpPr>
            <a:spLocks noGrp="1"/>
          </p:cNvSpPr>
          <p:nvPr>
            <p:ph type="sldNum" sz="quarter" idx="12"/>
          </p:nvPr>
        </p:nvSpPr>
        <p:spPr>
          <a:xfrm>
            <a:off x="6961462" y="4767263"/>
            <a:ext cx="2057400" cy="273844"/>
          </a:xfrm>
        </p:spPr>
        <p:txBody>
          <a:bodyPr/>
          <a:lstStyle/>
          <a:p>
            <a:pPr defTabSz="685800">
              <a:defRPr/>
            </a:pPr>
            <a:fld id="{14A44F08-32FF-CD46-AC36-4CD0520A72DA}" type="slidenum">
              <a:rPr lang="en-US" sz="1350" kern="0">
                <a:solidFill>
                  <a:sysClr val="windowText" lastClr="000000"/>
                </a:solidFill>
              </a:rPr>
              <a:pPr defTabSz="685800">
                <a:defRPr/>
              </a:pPr>
              <a:t>2</a:t>
            </a:fld>
            <a:endParaRPr lang="en-US" sz="1350" kern="0" dirty="0">
              <a:solidFill>
                <a:sysClr val="windowText" lastClr="000000"/>
              </a:solidFill>
            </a:endParaRPr>
          </a:p>
        </p:txBody>
      </p:sp>
      <p:sp>
        <p:nvSpPr>
          <p:cNvPr id="4" name="TextBox 3"/>
          <p:cNvSpPr txBox="1"/>
          <p:nvPr/>
        </p:nvSpPr>
        <p:spPr>
          <a:xfrm>
            <a:off x="934497" y="0"/>
            <a:ext cx="8209504" cy="584775"/>
          </a:xfrm>
          <a:prstGeom prst="rect">
            <a:avLst/>
          </a:prstGeom>
          <a:noFill/>
        </p:spPr>
        <p:txBody>
          <a:bodyPr wrap="square" rtlCol="0">
            <a:spAutoFit/>
          </a:bodyPr>
          <a:lstStyle/>
          <a:p>
            <a:r>
              <a:rPr lang="en-US" sz="3200" b="1" spc="-150" dirty="0">
                <a:solidFill>
                  <a:srgbClr val="196674"/>
                </a:solidFill>
                <a:latin typeface="+mj-lt"/>
                <a:cs typeface="Cambria"/>
              </a:rPr>
              <a:t>Introduction</a:t>
            </a:r>
            <a:endParaRPr lang="en-US" sz="4400" b="1" spc="-150" dirty="0">
              <a:solidFill>
                <a:srgbClr val="196674"/>
              </a:solidFill>
              <a:latin typeface="+mj-lt"/>
              <a:cs typeface="Cambria"/>
            </a:endParaRPr>
          </a:p>
        </p:txBody>
      </p:sp>
      <p:sp>
        <p:nvSpPr>
          <p:cNvPr id="3" name="TextBox 2"/>
          <p:cNvSpPr txBox="1"/>
          <p:nvPr/>
        </p:nvSpPr>
        <p:spPr>
          <a:xfrm>
            <a:off x="369170" y="500086"/>
            <a:ext cx="8368430" cy="4739759"/>
          </a:xfrm>
          <a:prstGeom prst="rect">
            <a:avLst/>
          </a:prstGeom>
          <a:noFill/>
        </p:spPr>
        <p:txBody>
          <a:bodyPr wrap="square" rtlCol="0">
            <a:spAutoFit/>
          </a:bodyPr>
          <a:lstStyle/>
          <a:p>
            <a:r>
              <a:rPr lang="en-US" sz="1600" dirty="0"/>
              <a:t>Thank you for offering to make a submission to the AR Enterprise Requirements workshop at ISMAR2018. The organizing team would appreciate you completing your submission in the format laid out in this file. This allows us to standardize both the review process and the structure of the discussions to be held at the workshop in October. </a:t>
            </a:r>
          </a:p>
          <a:p>
            <a:endParaRPr lang="en-US" sz="1600" dirty="0"/>
          </a:p>
          <a:p>
            <a:r>
              <a:rPr lang="en-US" sz="1600" dirty="0"/>
              <a:t>As the focus of the workshop is on </a:t>
            </a:r>
            <a:r>
              <a:rPr lang="en-US" sz="1600" i="1" dirty="0"/>
              <a:t>enterprise AR requirements</a:t>
            </a:r>
            <a:r>
              <a:rPr lang="en-US" sz="1600" dirty="0"/>
              <a:t>, please endeavor to provide the context of your requirements within the format shown. </a:t>
            </a:r>
          </a:p>
          <a:p>
            <a:endParaRPr lang="en-US" sz="1600" dirty="0"/>
          </a:p>
          <a:p>
            <a:r>
              <a:rPr lang="en-US" sz="1600" dirty="0"/>
              <a:t>We expect that at least one of the named authors on this submission will attend the event. You may make multiple submissions. If you have more than one, please submit them separately.</a:t>
            </a:r>
          </a:p>
          <a:p>
            <a:endParaRPr lang="en-US" sz="1600" dirty="0"/>
          </a:p>
          <a:p>
            <a:r>
              <a:rPr lang="en-US" sz="1600" dirty="0"/>
              <a:t>If you have any questions and to submit, please attach your PPT and e-mail to the workshop co-chairs: </a:t>
            </a:r>
            <a:r>
              <a:rPr lang="en-US" sz="1600" dirty="0">
                <a:hlinkClick r:id="rId2"/>
              </a:rPr>
              <a:t>ismar2018-enterprise-AR-requirements-workshop@perey.com</a:t>
            </a:r>
            <a:endParaRPr lang="en-US" sz="1600" dirty="0"/>
          </a:p>
          <a:p>
            <a:endParaRPr lang="en-US" sz="1600" dirty="0"/>
          </a:p>
          <a:p>
            <a:r>
              <a:rPr lang="en-US" sz="1600" dirty="0"/>
              <a:t>Thank you and we look forward to meeting you at ISMAR2018,</a:t>
            </a:r>
          </a:p>
          <a:p>
            <a:endParaRPr lang="en-US" sz="1600" dirty="0"/>
          </a:p>
          <a:p>
            <a:r>
              <a:rPr lang="en-US" sz="1600" dirty="0"/>
              <a:t>Christine </a:t>
            </a:r>
            <a:r>
              <a:rPr lang="en-US" sz="1600" dirty="0" err="1"/>
              <a:t>Perey</a:t>
            </a:r>
            <a:r>
              <a:rPr lang="en-US" sz="1600" dirty="0"/>
              <a:t>		Michael Rygol</a:t>
            </a:r>
          </a:p>
          <a:p>
            <a:r>
              <a:rPr lang="en-US" sz="1400" i="1" dirty="0"/>
              <a:t>Organizing Team for Enterprise AR Workshop at ISMAR2018</a:t>
            </a:r>
          </a:p>
          <a:p>
            <a:endParaRPr lang="en-US" sz="1600" dirty="0"/>
          </a:p>
        </p:txBody>
      </p:sp>
    </p:spTree>
    <p:extLst>
      <p:ext uri="{BB962C8B-B14F-4D97-AF65-F5344CB8AC3E}">
        <p14:creationId xmlns:p14="http://schemas.microsoft.com/office/powerpoint/2010/main" val="33812593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5"/>
          <p:cNvSpPr>
            <a:spLocks noGrp="1"/>
          </p:cNvSpPr>
          <p:nvPr>
            <p:ph type="sldNum" sz="quarter" idx="12"/>
          </p:nvPr>
        </p:nvSpPr>
        <p:spPr/>
        <p:txBody>
          <a:bodyPr/>
          <a:lstStyle/>
          <a:p>
            <a:pPr defTabSz="685800">
              <a:defRPr/>
            </a:pPr>
            <a:fld id="{14A44F08-32FF-CD46-AC36-4CD0520A72DA}" type="slidenum">
              <a:rPr lang="en-US" sz="1350" kern="0">
                <a:solidFill>
                  <a:sysClr val="windowText" lastClr="000000"/>
                </a:solidFill>
              </a:rPr>
              <a:pPr defTabSz="685800">
                <a:defRPr/>
              </a:pPr>
              <a:t>20</a:t>
            </a:fld>
            <a:endParaRPr lang="en-US" sz="1350" kern="0" dirty="0">
              <a:solidFill>
                <a:sysClr val="windowText" lastClr="000000"/>
              </a:solidFill>
            </a:endParaRPr>
          </a:p>
        </p:txBody>
      </p:sp>
      <p:sp>
        <p:nvSpPr>
          <p:cNvPr id="4" name="TextBox 3"/>
          <p:cNvSpPr txBox="1"/>
          <p:nvPr/>
        </p:nvSpPr>
        <p:spPr>
          <a:xfrm>
            <a:off x="934497" y="0"/>
            <a:ext cx="8209504" cy="461665"/>
          </a:xfrm>
          <a:prstGeom prst="rect">
            <a:avLst/>
          </a:prstGeom>
          <a:noFill/>
        </p:spPr>
        <p:txBody>
          <a:bodyPr wrap="square" rtlCol="0">
            <a:spAutoFit/>
          </a:bodyPr>
          <a:lstStyle/>
          <a:p>
            <a:r>
              <a:rPr lang="en-US" sz="2400" b="1" spc="-150" dirty="0">
                <a:solidFill>
                  <a:srgbClr val="196674"/>
                </a:solidFill>
                <a:latin typeface="+mj-lt"/>
                <a:cs typeface="Cambria"/>
              </a:rPr>
              <a:t>Example Requirements derived from use case</a:t>
            </a:r>
            <a:endParaRPr lang="en-US" sz="3600" b="1" spc="-150" dirty="0">
              <a:solidFill>
                <a:srgbClr val="196674"/>
              </a:solidFill>
              <a:latin typeface="+mj-lt"/>
              <a:cs typeface="Cambria"/>
            </a:endParaRPr>
          </a:p>
        </p:txBody>
      </p:sp>
      <p:sp>
        <p:nvSpPr>
          <p:cNvPr id="3" name="TextBox 2"/>
          <p:cNvSpPr txBox="1"/>
          <p:nvPr/>
        </p:nvSpPr>
        <p:spPr>
          <a:xfrm>
            <a:off x="337962" y="706060"/>
            <a:ext cx="7456777" cy="3539430"/>
          </a:xfrm>
          <a:prstGeom prst="rect">
            <a:avLst/>
          </a:prstGeom>
          <a:noFill/>
        </p:spPr>
        <p:txBody>
          <a:bodyPr wrap="square" rtlCol="0">
            <a:spAutoFit/>
          </a:bodyPr>
          <a:lstStyle/>
          <a:p>
            <a:r>
              <a:rPr lang="en-US" sz="1600" dirty="0"/>
              <a:t>Ability to author/re-use step by step instructions.</a:t>
            </a:r>
          </a:p>
          <a:p>
            <a:r>
              <a:rPr lang="en-US" sz="1600" dirty="0"/>
              <a:t>Ability to retrieve step by step instructions. </a:t>
            </a:r>
          </a:p>
          <a:p>
            <a:r>
              <a:rPr lang="en-US" sz="1600" dirty="0"/>
              <a:t>Ability to navigate step by step instructions with gesture…gaze…touch…voice…</a:t>
            </a:r>
          </a:p>
          <a:p>
            <a:endParaRPr lang="en-US" sz="1600" dirty="0"/>
          </a:p>
          <a:p>
            <a:r>
              <a:rPr lang="en-US" sz="1600" dirty="0"/>
              <a:t>Ability to automatically generate 3D content for re-use</a:t>
            </a:r>
          </a:p>
          <a:p>
            <a:r>
              <a:rPr lang="en-US" sz="1600" dirty="0"/>
              <a:t>Ability to ensure 3D content performs in AR display purposes</a:t>
            </a:r>
          </a:p>
          <a:p>
            <a:r>
              <a:rPr lang="en-US" sz="1600" dirty="0"/>
              <a:t>Ability to ensure 3D content is secure to prevent IP leakage</a:t>
            </a:r>
          </a:p>
          <a:p>
            <a:endParaRPr lang="en-US" sz="1600" dirty="0"/>
          </a:p>
          <a:p>
            <a:r>
              <a:rPr lang="en-US" sz="1600" dirty="0"/>
              <a:t>Ability to localize physical location of device relative to product</a:t>
            </a:r>
          </a:p>
          <a:p>
            <a:r>
              <a:rPr lang="en-US" sz="1600" dirty="0"/>
              <a:t>Ability to display 3D components</a:t>
            </a:r>
          </a:p>
          <a:p>
            <a:r>
              <a:rPr lang="en-US" sz="1600" dirty="0"/>
              <a:t>Ability to identify correct 3D components to display</a:t>
            </a:r>
          </a:p>
          <a:p>
            <a:r>
              <a:rPr lang="en-US" sz="1600" dirty="0"/>
              <a:t>Ability to animate 3D components </a:t>
            </a:r>
          </a:p>
          <a:p>
            <a:r>
              <a:rPr lang="en-US" sz="1600" dirty="0"/>
              <a:t>Ability to control visibility of 3D components</a:t>
            </a:r>
          </a:p>
          <a:p>
            <a:endParaRPr lang="en-US" sz="1600" dirty="0"/>
          </a:p>
        </p:txBody>
      </p:sp>
    </p:spTree>
    <p:extLst>
      <p:ext uri="{BB962C8B-B14F-4D97-AF65-F5344CB8AC3E}">
        <p14:creationId xmlns:p14="http://schemas.microsoft.com/office/powerpoint/2010/main" val="10452881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5"/>
          <p:cNvSpPr>
            <a:spLocks noGrp="1"/>
          </p:cNvSpPr>
          <p:nvPr>
            <p:ph type="sldNum" sz="quarter" idx="12"/>
          </p:nvPr>
        </p:nvSpPr>
        <p:spPr/>
        <p:txBody>
          <a:bodyPr/>
          <a:lstStyle/>
          <a:p>
            <a:pPr defTabSz="685800">
              <a:defRPr/>
            </a:pPr>
            <a:fld id="{14A44F08-32FF-CD46-AC36-4CD0520A72DA}" type="slidenum">
              <a:rPr lang="en-US" sz="1350" kern="0">
                <a:solidFill>
                  <a:sysClr val="windowText" lastClr="000000"/>
                </a:solidFill>
              </a:rPr>
              <a:pPr defTabSz="685800">
                <a:defRPr/>
              </a:pPr>
              <a:t>21</a:t>
            </a:fld>
            <a:endParaRPr lang="en-US" sz="1350" kern="0" dirty="0">
              <a:solidFill>
                <a:sysClr val="windowText" lastClr="000000"/>
              </a:solidFill>
            </a:endParaRPr>
          </a:p>
        </p:txBody>
      </p:sp>
      <p:sp>
        <p:nvSpPr>
          <p:cNvPr id="4" name="TextBox 3"/>
          <p:cNvSpPr txBox="1"/>
          <p:nvPr/>
        </p:nvSpPr>
        <p:spPr>
          <a:xfrm>
            <a:off x="934497" y="0"/>
            <a:ext cx="8209504" cy="461665"/>
          </a:xfrm>
          <a:prstGeom prst="rect">
            <a:avLst/>
          </a:prstGeom>
          <a:noFill/>
        </p:spPr>
        <p:txBody>
          <a:bodyPr wrap="square" rtlCol="0">
            <a:spAutoFit/>
          </a:bodyPr>
          <a:lstStyle/>
          <a:p>
            <a:r>
              <a:rPr lang="en-US" sz="2400" b="1" spc="-150" dirty="0">
                <a:solidFill>
                  <a:srgbClr val="196674"/>
                </a:solidFill>
                <a:latin typeface="+mj-lt"/>
                <a:cs typeface="Cambria"/>
              </a:rPr>
              <a:t>Example Value Proposition</a:t>
            </a:r>
            <a:endParaRPr lang="en-US" sz="3600" b="1" spc="-150" dirty="0">
              <a:solidFill>
                <a:srgbClr val="196674"/>
              </a:solidFill>
              <a:latin typeface="+mj-lt"/>
              <a:cs typeface="Cambria"/>
            </a:endParaRPr>
          </a:p>
        </p:txBody>
      </p:sp>
      <p:sp>
        <p:nvSpPr>
          <p:cNvPr id="3" name="TextBox 2"/>
          <p:cNvSpPr txBox="1"/>
          <p:nvPr/>
        </p:nvSpPr>
        <p:spPr>
          <a:xfrm>
            <a:off x="337962" y="706060"/>
            <a:ext cx="7456777" cy="3662541"/>
          </a:xfrm>
          <a:prstGeom prst="rect">
            <a:avLst/>
          </a:prstGeom>
          <a:noFill/>
        </p:spPr>
        <p:txBody>
          <a:bodyPr wrap="square" rtlCol="0">
            <a:spAutoFit/>
          </a:bodyPr>
          <a:lstStyle/>
          <a:p>
            <a:r>
              <a:rPr lang="en-US" sz="1600" dirty="0"/>
              <a:t>We expect that the use of AR in our field service technician scenario will:</a:t>
            </a:r>
          </a:p>
          <a:p>
            <a:pPr marL="285750" indent="-285750">
              <a:lnSpc>
                <a:spcPct val="250000"/>
              </a:lnSpc>
              <a:buFont typeface="Arial" panose="020B0604020202020204" pitchFamily="34" charset="0"/>
              <a:buChar char="•"/>
            </a:pPr>
            <a:r>
              <a:rPr lang="en-US" sz="1600" b="1" dirty="0"/>
              <a:t>Reduce the time </a:t>
            </a:r>
            <a:r>
              <a:rPr lang="en-US" sz="1600" dirty="0"/>
              <a:t>spent conducting repairs</a:t>
            </a:r>
          </a:p>
          <a:p>
            <a:pPr marL="285750" indent="-285750">
              <a:lnSpc>
                <a:spcPct val="250000"/>
              </a:lnSpc>
              <a:buFont typeface="Arial" panose="020B0604020202020204" pitchFamily="34" charset="0"/>
              <a:buChar char="•"/>
            </a:pPr>
            <a:r>
              <a:rPr lang="en-US" sz="1600" b="1" dirty="0"/>
              <a:t>Improve accuracy</a:t>
            </a:r>
            <a:r>
              <a:rPr lang="en-US" sz="1600" dirty="0"/>
              <a:t> of diagnosis and rate of first time fix</a:t>
            </a:r>
          </a:p>
          <a:p>
            <a:pPr marL="285750" indent="-285750">
              <a:lnSpc>
                <a:spcPct val="250000"/>
              </a:lnSpc>
              <a:buFont typeface="Arial" panose="020B0604020202020204" pitchFamily="34" charset="0"/>
              <a:buChar char="•"/>
            </a:pPr>
            <a:r>
              <a:rPr lang="en-US" sz="1600" dirty="0"/>
              <a:t>Offer </a:t>
            </a:r>
            <a:r>
              <a:rPr lang="en-US" sz="1600" b="1" dirty="0"/>
              <a:t>improved capture</a:t>
            </a:r>
            <a:r>
              <a:rPr lang="en-US" sz="1600" dirty="0"/>
              <a:t> of work performed</a:t>
            </a:r>
          </a:p>
          <a:p>
            <a:pPr marL="285750" indent="-285750">
              <a:lnSpc>
                <a:spcPct val="250000"/>
              </a:lnSpc>
              <a:buFont typeface="Arial" panose="020B0604020202020204" pitchFamily="34" charset="0"/>
              <a:buChar char="•"/>
            </a:pPr>
            <a:r>
              <a:rPr lang="en-US" sz="1600" b="1" dirty="0"/>
              <a:t>Accelerate performance and expertise</a:t>
            </a:r>
            <a:r>
              <a:rPr lang="en-US" sz="1600" dirty="0"/>
              <a:t> of less experienced technicians</a:t>
            </a:r>
          </a:p>
          <a:p>
            <a:pPr marL="285750" indent="-285750">
              <a:lnSpc>
                <a:spcPct val="250000"/>
              </a:lnSpc>
              <a:buFont typeface="Arial" panose="020B0604020202020204" pitchFamily="34" charset="0"/>
              <a:buChar char="•"/>
            </a:pPr>
            <a:r>
              <a:rPr lang="en-US" sz="1600" b="1" dirty="0"/>
              <a:t>Improve customer relationships</a:t>
            </a:r>
            <a:r>
              <a:rPr lang="en-US" sz="1600" dirty="0"/>
              <a:t> and develop further our service line of </a:t>
            </a:r>
            <a:r>
              <a:rPr lang="en-US" sz="1600" dirty="0" err="1"/>
              <a:t>busines</a:t>
            </a:r>
            <a:endParaRPr lang="en-US" sz="1600" dirty="0"/>
          </a:p>
          <a:p>
            <a:endParaRPr lang="en-US" sz="1600" dirty="0"/>
          </a:p>
        </p:txBody>
      </p:sp>
    </p:spTree>
    <p:extLst>
      <p:ext uri="{BB962C8B-B14F-4D97-AF65-F5344CB8AC3E}">
        <p14:creationId xmlns:p14="http://schemas.microsoft.com/office/powerpoint/2010/main" val="4613621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19FF74BA-C5FB-43B0-A5DA-AC428F3345CD}"/>
              </a:ext>
            </a:extLst>
          </p:cNvPr>
          <p:cNvCxnSpPr>
            <a:cxnSpLocks/>
          </p:cNvCxnSpPr>
          <p:nvPr/>
        </p:nvCxnSpPr>
        <p:spPr>
          <a:xfrm>
            <a:off x="583857" y="3660689"/>
            <a:ext cx="1060793" cy="0"/>
          </a:xfrm>
          <a:prstGeom prst="line">
            <a:avLst/>
          </a:prstGeom>
          <a:ln w="76200">
            <a:solidFill>
              <a:srgbClr val="9C3836"/>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33886D3F-3470-4FD3-A062-F7A42A1FC270}"/>
              </a:ext>
            </a:extLst>
          </p:cNvPr>
          <p:cNvCxnSpPr>
            <a:cxnSpLocks/>
          </p:cNvCxnSpPr>
          <p:nvPr/>
        </p:nvCxnSpPr>
        <p:spPr>
          <a:xfrm>
            <a:off x="2119182" y="3002692"/>
            <a:ext cx="1271718" cy="0"/>
          </a:xfrm>
          <a:prstGeom prst="line">
            <a:avLst/>
          </a:prstGeom>
          <a:ln w="76200">
            <a:solidFill>
              <a:srgbClr val="9C3836"/>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BCBC9447-72EE-4F42-BCD7-7F4A10C3C5D0}"/>
              </a:ext>
            </a:extLst>
          </p:cNvPr>
          <p:cNvCxnSpPr>
            <a:cxnSpLocks/>
          </p:cNvCxnSpPr>
          <p:nvPr/>
        </p:nvCxnSpPr>
        <p:spPr>
          <a:xfrm>
            <a:off x="4193643" y="2016851"/>
            <a:ext cx="2289707" cy="0"/>
          </a:xfrm>
          <a:prstGeom prst="line">
            <a:avLst/>
          </a:prstGeom>
          <a:ln w="76200">
            <a:solidFill>
              <a:srgbClr val="9C3836"/>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5B547D32-F8AF-4E68-9F92-D5056C9A774C}"/>
              </a:ext>
            </a:extLst>
          </p:cNvPr>
          <p:cNvCxnSpPr>
            <a:cxnSpLocks/>
          </p:cNvCxnSpPr>
          <p:nvPr/>
        </p:nvCxnSpPr>
        <p:spPr>
          <a:xfrm flipV="1">
            <a:off x="6808574" y="1050771"/>
            <a:ext cx="2259226" cy="8825"/>
          </a:xfrm>
          <a:prstGeom prst="line">
            <a:avLst/>
          </a:prstGeom>
          <a:ln w="76200">
            <a:solidFill>
              <a:srgbClr val="9C3836"/>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33DE19F6-4A72-4CBA-8945-44B7E3641C00}"/>
              </a:ext>
            </a:extLst>
          </p:cNvPr>
          <p:cNvSpPr txBox="1"/>
          <p:nvPr/>
        </p:nvSpPr>
        <p:spPr>
          <a:xfrm>
            <a:off x="515896" y="3747186"/>
            <a:ext cx="1616148" cy="415498"/>
          </a:xfrm>
          <a:prstGeom prst="rect">
            <a:avLst/>
          </a:prstGeom>
          <a:noFill/>
        </p:spPr>
        <p:txBody>
          <a:bodyPr wrap="none" rtlCol="0">
            <a:spAutoFit/>
          </a:bodyPr>
          <a:lstStyle/>
          <a:p>
            <a:r>
              <a:rPr lang="en-GB" sz="1050" dirty="0"/>
              <a:t>Offline operation</a:t>
            </a:r>
          </a:p>
          <a:p>
            <a:r>
              <a:rPr lang="en-GB" sz="1050" dirty="0"/>
              <a:t>In-screen ‘2D’ instructions</a:t>
            </a:r>
          </a:p>
        </p:txBody>
      </p:sp>
      <p:sp>
        <p:nvSpPr>
          <p:cNvPr id="8" name="TextBox 7">
            <a:extLst>
              <a:ext uri="{FF2B5EF4-FFF2-40B4-BE49-F238E27FC236}">
                <a16:creationId xmlns:a16="http://schemas.microsoft.com/office/drawing/2014/main" id="{6CD539E7-7C71-4C3B-8954-2CF2FB8719D3}"/>
              </a:ext>
            </a:extLst>
          </p:cNvPr>
          <p:cNvSpPr txBox="1"/>
          <p:nvPr/>
        </p:nvSpPr>
        <p:spPr>
          <a:xfrm>
            <a:off x="515895" y="3340442"/>
            <a:ext cx="1263487" cy="246221"/>
          </a:xfrm>
          <a:prstGeom prst="rect">
            <a:avLst/>
          </a:prstGeom>
          <a:noFill/>
        </p:spPr>
        <p:txBody>
          <a:bodyPr wrap="none" rtlCol="0">
            <a:spAutoFit/>
          </a:bodyPr>
          <a:lstStyle/>
          <a:p>
            <a:r>
              <a:rPr lang="en-GB" sz="1000" b="1" dirty="0"/>
              <a:t>Level 0 </a:t>
            </a:r>
            <a:r>
              <a:rPr lang="en-GB" sz="1000" dirty="0"/>
              <a:t>– Standalone</a:t>
            </a:r>
            <a:endParaRPr lang="en-GB" sz="1400" dirty="0"/>
          </a:p>
        </p:txBody>
      </p:sp>
      <p:sp>
        <p:nvSpPr>
          <p:cNvPr id="9" name="TextBox 8">
            <a:extLst>
              <a:ext uri="{FF2B5EF4-FFF2-40B4-BE49-F238E27FC236}">
                <a16:creationId xmlns:a16="http://schemas.microsoft.com/office/drawing/2014/main" id="{DDCA5801-E6C1-4EE8-91A6-AB88A8759679}"/>
              </a:ext>
            </a:extLst>
          </p:cNvPr>
          <p:cNvSpPr txBox="1"/>
          <p:nvPr/>
        </p:nvSpPr>
        <p:spPr>
          <a:xfrm>
            <a:off x="2048131" y="3045940"/>
            <a:ext cx="3042821" cy="738664"/>
          </a:xfrm>
          <a:prstGeom prst="rect">
            <a:avLst/>
          </a:prstGeom>
          <a:noFill/>
        </p:spPr>
        <p:txBody>
          <a:bodyPr wrap="none" rtlCol="0">
            <a:spAutoFit/>
          </a:bodyPr>
          <a:lstStyle/>
          <a:p>
            <a:r>
              <a:rPr lang="en-GB" sz="1050" dirty="0"/>
              <a:t>Live product data and history from business systems</a:t>
            </a:r>
          </a:p>
          <a:p>
            <a:r>
              <a:rPr lang="en-GB" sz="1050" dirty="0"/>
              <a:t>Online submission of results</a:t>
            </a:r>
          </a:p>
          <a:p>
            <a:r>
              <a:rPr lang="en-GB" sz="1050" dirty="0"/>
              <a:t>Simple screen sharing of view with SME</a:t>
            </a:r>
          </a:p>
          <a:p>
            <a:r>
              <a:rPr lang="en-GB" sz="1050" dirty="0"/>
              <a:t>Simple use of 3D to enhance understanding</a:t>
            </a:r>
          </a:p>
        </p:txBody>
      </p:sp>
      <p:sp>
        <p:nvSpPr>
          <p:cNvPr id="10" name="TextBox 9">
            <a:extLst>
              <a:ext uri="{FF2B5EF4-FFF2-40B4-BE49-F238E27FC236}">
                <a16:creationId xmlns:a16="http://schemas.microsoft.com/office/drawing/2014/main" id="{D8F9F18D-5D6C-40D7-BDF4-B57848B65E62}"/>
              </a:ext>
            </a:extLst>
          </p:cNvPr>
          <p:cNvSpPr txBox="1"/>
          <p:nvPr/>
        </p:nvSpPr>
        <p:spPr>
          <a:xfrm>
            <a:off x="4130380" y="1770302"/>
            <a:ext cx="2475358" cy="246221"/>
          </a:xfrm>
          <a:prstGeom prst="rect">
            <a:avLst/>
          </a:prstGeom>
          <a:noFill/>
        </p:spPr>
        <p:txBody>
          <a:bodyPr wrap="none" rtlCol="0">
            <a:spAutoFit/>
          </a:bodyPr>
          <a:lstStyle/>
          <a:p>
            <a:r>
              <a:rPr lang="en-GB" sz="1000" b="1" dirty="0"/>
              <a:t>Level 2 </a:t>
            </a:r>
            <a:r>
              <a:rPr lang="en-GB" sz="1000" dirty="0"/>
              <a:t>– Richer information and interaction</a:t>
            </a:r>
            <a:endParaRPr lang="en-GB" sz="1400" dirty="0"/>
          </a:p>
        </p:txBody>
      </p:sp>
      <p:sp>
        <p:nvSpPr>
          <p:cNvPr id="11" name="TextBox 10">
            <a:extLst>
              <a:ext uri="{FF2B5EF4-FFF2-40B4-BE49-F238E27FC236}">
                <a16:creationId xmlns:a16="http://schemas.microsoft.com/office/drawing/2014/main" id="{1983A65F-B83B-4254-A750-339F2912795B}"/>
              </a:ext>
            </a:extLst>
          </p:cNvPr>
          <p:cNvSpPr txBox="1"/>
          <p:nvPr/>
        </p:nvSpPr>
        <p:spPr>
          <a:xfrm>
            <a:off x="2048131" y="2744402"/>
            <a:ext cx="1465466" cy="246221"/>
          </a:xfrm>
          <a:prstGeom prst="rect">
            <a:avLst/>
          </a:prstGeom>
          <a:noFill/>
        </p:spPr>
        <p:txBody>
          <a:bodyPr wrap="none" rtlCol="0">
            <a:spAutoFit/>
          </a:bodyPr>
          <a:lstStyle/>
          <a:p>
            <a:r>
              <a:rPr lang="en-GB" sz="1000" b="1" dirty="0"/>
              <a:t>Level 1 </a:t>
            </a:r>
            <a:r>
              <a:rPr lang="en-GB" sz="1000" dirty="0"/>
              <a:t>– Connected app</a:t>
            </a:r>
            <a:endParaRPr lang="en-GB" sz="1400" dirty="0"/>
          </a:p>
        </p:txBody>
      </p:sp>
      <p:sp>
        <p:nvSpPr>
          <p:cNvPr id="12" name="TextBox 11">
            <a:extLst>
              <a:ext uri="{FF2B5EF4-FFF2-40B4-BE49-F238E27FC236}">
                <a16:creationId xmlns:a16="http://schemas.microsoft.com/office/drawing/2014/main" id="{91FC46AD-FA7A-4DC5-9AE2-4F200DB13080}"/>
              </a:ext>
            </a:extLst>
          </p:cNvPr>
          <p:cNvSpPr txBox="1"/>
          <p:nvPr/>
        </p:nvSpPr>
        <p:spPr>
          <a:xfrm>
            <a:off x="4130380" y="2092057"/>
            <a:ext cx="2212465" cy="577081"/>
          </a:xfrm>
          <a:prstGeom prst="rect">
            <a:avLst/>
          </a:prstGeom>
          <a:noFill/>
        </p:spPr>
        <p:txBody>
          <a:bodyPr wrap="none" rtlCol="0">
            <a:spAutoFit/>
          </a:bodyPr>
          <a:lstStyle/>
          <a:p>
            <a:r>
              <a:rPr lang="en-GB" sz="1050" dirty="0"/>
              <a:t>IoT display enabled </a:t>
            </a:r>
          </a:p>
          <a:p>
            <a:r>
              <a:rPr lang="en-GB" sz="1050" dirty="0"/>
              <a:t>Interactive 2-way screen annotations</a:t>
            </a:r>
          </a:p>
          <a:p>
            <a:r>
              <a:rPr lang="en-GB" sz="1050" dirty="0"/>
              <a:t>Animated 3D instructions</a:t>
            </a:r>
          </a:p>
        </p:txBody>
      </p:sp>
      <p:sp>
        <p:nvSpPr>
          <p:cNvPr id="13" name="TextBox 12">
            <a:extLst>
              <a:ext uri="{FF2B5EF4-FFF2-40B4-BE49-F238E27FC236}">
                <a16:creationId xmlns:a16="http://schemas.microsoft.com/office/drawing/2014/main" id="{59619264-B116-4E01-8657-FDA662F85C6C}"/>
              </a:ext>
            </a:extLst>
          </p:cNvPr>
          <p:cNvSpPr txBox="1"/>
          <p:nvPr/>
        </p:nvSpPr>
        <p:spPr>
          <a:xfrm>
            <a:off x="6752970" y="819939"/>
            <a:ext cx="2093843" cy="246221"/>
          </a:xfrm>
          <a:prstGeom prst="rect">
            <a:avLst/>
          </a:prstGeom>
          <a:noFill/>
        </p:spPr>
        <p:txBody>
          <a:bodyPr wrap="none" rtlCol="0">
            <a:spAutoFit/>
          </a:bodyPr>
          <a:lstStyle/>
          <a:p>
            <a:r>
              <a:rPr lang="en-GB" sz="1000" b="1" dirty="0"/>
              <a:t>Level 3 </a:t>
            </a:r>
            <a:r>
              <a:rPr lang="en-GB" sz="1000" dirty="0"/>
              <a:t>– Fully closed loop and smart</a:t>
            </a:r>
            <a:endParaRPr lang="en-GB" sz="1400" dirty="0"/>
          </a:p>
        </p:txBody>
      </p:sp>
      <p:sp>
        <p:nvSpPr>
          <p:cNvPr id="14" name="TextBox 13">
            <a:extLst>
              <a:ext uri="{FF2B5EF4-FFF2-40B4-BE49-F238E27FC236}">
                <a16:creationId xmlns:a16="http://schemas.microsoft.com/office/drawing/2014/main" id="{C5811FCA-2899-4135-A582-4596FD7F5107}"/>
              </a:ext>
            </a:extLst>
          </p:cNvPr>
          <p:cNvSpPr txBox="1"/>
          <p:nvPr/>
        </p:nvSpPr>
        <p:spPr>
          <a:xfrm>
            <a:off x="6752970" y="1119255"/>
            <a:ext cx="2213230" cy="738664"/>
          </a:xfrm>
          <a:prstGeom prst="rect">
            <a:avLst/>
          </a:prstGeom>
          <a:noFill/>
        </p:spPr>
        <p:txBody>
          <a:bodyPr wrap="square" rtlCol="0">
            <a:spAutoFit/>
          </a:bodyPr>
          <a:lstStyle/>
          <a:p>
            <a:r>
              <a:rPr lang="en-GB" sz="1050" dirty="0"/>
              <a:t>Use of predictive and field analytics</a:t>
            </a:r>
          </a:p>
          <a:p>
            <a:r>
              <a:rPr lang="en-GB" sz="1050" dirty="0"/>
              <a:t>Smart diagnostics tools</a:t>
            </a:r>
          </a:p>
          <a:p>
            <a:r>
              <a:rPr lang="en-GB" sz="1050" dirty="0"/>
              <a:t>Richer fusion of inputs to create “smart” dynamic instructions</a:t>
            </a:r>
          </a:p>
        </p:txBody>
      </p:sp>
      <p:sp>
        <p:nvSpPr>
          <p:cNvPr id="15" name="Rectangle 14">
            <a:extLst>
              <a:ext uri="{FF2B5EF4-FFF2-40B4-BE49-F238E27FC236}">
                <a16:creationId xmlns:a16="http://schemas.microsoft.com/office/drawing/2014/main" id="{DF326478-CEC4-4B78-B1E9-06CD33D129D7}"/>
              </a:ext>
            </a:extLst>
          </p:cNvPr>
          <p:cNvSpPr/>
          <p:nvPr/>
        </p:nvSpPr>
        <p:spPr>
          <a:xfrm>
            <a:off x="5236612" y="3340442"/>
            <a:ext cx="4451882" cy="369332"/>
          </a:xfrm>
          <a:prstGeom prst="rect">
            <a:avLst/>
          </a:prstGeom>
        </p:spPr>
        <p:txBody>
          <a:bodyPr wrap="square">
            <a:spAutoFit/>
          </a:bodyPr>
          <a:lstStyle/>
          <a:p>
            <a:r>
              <a:rPr lang="en-US" i="1" spc="-150" dirty="0">
                <a:solidFill>
                  <a:srgbClr val="196674"/>
                </a:solidFill>
                <a:cs typeface="Cambria"/>
              </a:rPr>
              <a:t>A scenario-based mini-roadmap for adoption</a:t>
            </a:r>
            <a:endParaRPr lang="en-GB" dirty="0"/>
          </a:p>
        </p:txBody>
      </p:sp>
      <p:sp>
        <p:nvSpPr>
          <p:cNvPr id="16" name="Rectangle 15">
            <a:extLst>
              <a:ext uri="{FF2B5EF4-FFF2-40B4-BE49-F238E27FC236}">
                <a16:creationId xmlns:a16="http://schemas.microsoft.com/office/drawing/2014/main" id="{93135917-E9D1-4289-929D-ECE891E357B5}"/>
              </a:ext>
            </a:extLst>
          </p:cNvPr>
          <p:cNvSpPr/>
          <p:nvPr/>
        </p:nvSpPr>
        <p:spPr>
          <a:xfrm>
            <a:off x="2119182" y="4655229"/>
            <a:ext cx="4451882" cy="338554"/>
          </a:xfrm>
          <a:prstGeom prst="rect">
            <a:avLst/>
          </a:prstGeom>
        </p:spPr>
        <p:txBody>
          <a:bodyPr wrap="square">
            <a:spAutoFit/>
          </a:bodyPr>
          <a:lstStyle/>
          <a:p>
            <a:r>
              <a:rPr lang="en-US" sz="1600" i="1" spc="-150" dirty="0">
                <a:solidFill>
                  <a:srgbClr val="196674"/>
                </a:solidFill>
              </a:rPr>
              <a:t>Required  maturity  may be influenced by industry, funding, etc. </a:t>
            </a:r>
            <a:endParaRPr lang="en-GB" sz="1600" dirty="0"/>
          </a:p>
        </p:txBody>
      </p:sp>
      <p:sp>
        <p:nvSpPr>
          <p:cNvPr id="18" name="Title 2">
            <a:extLst>
              <a:ext uri="{FF2B5EF4-FFF2-40B4-BE49-F238E27FC236}">
                <a16:creationId xmlns:a16="http://schemas.microsoft.com/office/drawing/2014/main" id="{CB24EDF7-BD95-4143-8FD7-EBAA16D41365}"/>
              </a:ext>
            </a:extLst>
          </p:cNvPr>
          <p:cNvSpPr txBox="1">
            <a:spLocks/>
          </p:cNvSpPr>
          <p:nvPr/>
        </p:nvSpPr>
        <p:spPr>
          <a:xfrm>
            <a:off x="244958" y="156106"/>
            <a:ext cx="7886700" cy="1114896"/>
          </a:xfrm>
        </p:spPr>
        <p:txBody>
          <a:bodyPr>
            <a:normAutofit fontScale="97500"/>
          </a:bodyPr>
          <a:lstStyle>
            <a:lvl1pPr algn="l" rtl="0" eaLnBrk="1" fontAlgn="base" hangingPunct="1">
              <a:lnSpc>
                <a:spcPct val="90000"/>
              </a:lnSpc>
              <a:spcBef>
                <a:spcPct val="0"/>
              </a:spcBef>
              <a:spcAft>
                <a:spcPct val="0"/>
              </a:spcAft>
              <a:defRPr sz="4400" kern="1200">
                <a:solidFill>
                  <a:schemeClr val="tx1"/>
                </a:solidFill>
                <a:latin typeface="+mj-lt"/>
                <a:ea typeface="ＭＳ Ｐゴシック" charset="-128"/>
                <a:cs typeface="ＭＳ Ｐゴシック" charset="0"/>
              </a:defRPr>
            </a:lvl1pPr>
            <a:lvl2pPr algn="l" rtl="0" eaLnBrk="1" fontAlgn="base" hangingPunct="1">
              <a:lnSpc>
                <a:spcPct val="90000"/>
              </a:lnSpc>
              <a:spcBef>
                <a:spcPct val="0"/>
              </a:spcBef>
              <a:spcAft>
                <a:spcPct val="0"/>
              </a:spcAft>
              <a:defRPr sz="4400">
                <a:solidFill>
                  <a:schemeClr val="tx1"/>
                </a:solidFill>
                <a:latin typeface="Garamond" charset="0"/>
                <a:ea typeface="ＭＳ Ｐゴシック" charset="-128"/>
                <a:cs typeface="ＭＳ Ｐゴシック" charset="0"/>
              </a:defRPr>
            </a:lvl2pPr>
            <a:lvl3pPr algn="l" rtl="0" eaLnBrk="1" fontAlgn="base" hangingPunct="1">
              <a:lnSpc>
                <a:spcPct val="90000"/>
              </a:lnSpc>
              <a:spcBef>
                <a:spcPct val="0"/>
              </a:spcBef>
              <a:spcAft>
                <a:spcPct val="0"/>
              </a:spcAft>
              <a:defRPr sz="4400">
                <a:solidFill>
                  <a:schemeClr val="tx1"/>
                </a:solidFill>
                <a:latin typeface="Garamond" charset="0"/>
                <a:ea typeface="ＭＳ Ｐゴシック" charset="-128"/>
                <a:cs typeface="ＭＳ Ｐゴシック" charset="0"/>
              </a:defRPr>
            </a:lvl3pPr>
            <a:lvl4pPr algn="l" rtl="0" eaLnBrk="1" fontAlgn="base" hangingPunct="1">
              <a:lnSpc>
                <a:spcPct val="90000"/>
              </a:lnSpc>
              <a:spcBef>
                <a:spcPct val="0"/>
              </a:spcBef>
              <a:spcAft>
                <a:spcPct val="0"/>
              </a:spcAft>
              <a:defRPr sz="4400">
                <a:solidFill>
                  <a:schemeClr val="tx1"/>
                </a:solidFill>
                <a:latin typeface="Garamond" charset="0"/>
                <a:ea typeface="ＭＳ Ｐゴシック" charset="-128"/>
                <a:cs typeface="ＭＳ Ｐゴシック" charset="0"/>
              </a:defRPr>
            </a:lvl4pPr>
            <a:lvl5pPr algn="l" rtl="0" eaLnBrk="1" fontAlgn="base" hangingPunct="1">
              <a:lnSpc>
                <a:spcPct val="90000"/>
              </a:lnSpc>
              <a:spcBef>
                <a:spcPct val="0"/>
              </a:spcBef>
              <a:spcAft>
                <a:spcPct val="0"/>
              </a:spcAft>
              <a:defRPr sz="4400">
                <a:solidFill>
                  <a:schemeClr val="tx1"/>
                </a:solidFill>
                <a:latin typeface="Garamond" charset="0"/>
                <a:ea typeface="ＭＳ Ｐゴシック" charset="-128"/>
                <a:cs typeface="ＭＳ Ｐゴシック" charset="0"/>
              </a:defRPr>
            </a:lvl5pPr>
            <a:lvl6pPr marL="457200" algn="l" rtl="0" eaLnBrk="1" fontAlgn="base" hangingPunct="1">
              <a:lnSpc>
                <a:spcPct val="90000"/>
              </a:lnSpc>
              <a:spcBef>
                <a:spcPct val="0"/>
              </a:spcBef>
              <a:spcAft>
                <a:spcPct val="0"/>
              </a:spcAft>
              <a:defRPr sz="4400">
                <a:solidFill>
                  <a:schemeClr val="tx1"/>
                </a:solidFill>
                <a:latin typeface="Garamond" charset="0"/>
                <a:ea typeface="ＭＳ Ｐゴシック" charset="-128"/>
              </a:defRPr>
            </a:lvl6pPr>
            <a:lvl7pPr marL="914400" algn="l" rtl="0" eaLnBrk="1" fontAlgn="base" hangingPunct="1">
              <a:lnSpc>
                <a:spcPct val="90000"/>
              </a:lnSpc>
              <a:spcBef>
                <a:spcPct val="0"/>
              </a:spcBef>
              <a:spcAft>
                <a:spcPct val="0"/>
              </a:spcAft>
              <a:defRPr sz="4400">
                <a:solidFill>
                  <a:schemeClr val="tx1"/>
                </a:solidFill>
                <a:latin typeface="Garamond" charset="0"/>
                <a:ea typeface="ＭＳ Ｐゴシック" charset="-128"/>
              </a:defRPr>
            </a:lvl7pPr>
            <a:lvl8pPr marL="1371600" algn="l" rtl="0" eaLnBrk="1" fontAlgn="base" hangingPunct="1">
              <a:lnSpc>
                <a:spcPct val="90000"/>
              </a:lnSpc>
              <a:spcBef>
                <a:spcPct val="0"/>
              </a:spcBef>
              <a:spcAft>
                <a:spcPct val="0"/>
              </a:spcAft>
              <a:defRPr sz="4400">
                <a:solidFill>
                  <a:schemeClr val="tx1"/>
                </a:solidFill>
                <a:latin typeface="Garamond" charset="0"/>
                <a:ea typeface="ＭＳ Ｐゴシック" charset="-128"/>
              </a:defRPr>
            </a:lvl8pPr>
            <a:lvl9pPr marL="1828800" algn="l" rtl="0" eaLnBrk="1" fontAlgn="base" hangingPunct="1">
              <a:lnSpc>
                <a:spcPct val="90000"/>
              </a:lnSpc>
              <a:spcBef>
                <a:spcPct val="0"/>
              </a:spcBef>
              <a:spcAft>
                <a:spcPct val="0"/>
              </a:spcAft>
              <a:defRPr sz="4400">
                <a:solidFill>
                  <a:schemeClr val="tx1"/>
                </a:solidFill>
                <a:latin typeface="Garamond" charset="0"/>
                <a:ea typeface="ＭＳ Ｐゴシック" charset="-128"/>
              </a:defRPr>
            </a:lvl9pPr>
          </a:lstStyle>
          <a:p>
            <a:pPr defTabSz="914400"/>
            <a:r>
              <a:rPr lang="en-US" b="1" spc="-150" dirty="0">
                <a:solidFill>
                  <a:srgbClr val="196674"/>
                </a:solidFill>
                <a:cs typeface="Cambria"/>
              </a:rPr>
              <a:t>Maturity Model</a:t>
            </a:r>
            <a:br>
              <a:rPr lang="en-US" b="1" spc="-150" dirty="0">
                <a:solidFill>
                  <a:srgbClr val="196674"/>
                </a:solidFill>
                <a:cs typeface="Cambria"/>
              </a:rPr>
            </a:br>
            <a:r>
              <a:rPr lang="en-US" sz="2700" i="1" spc="-150" dirty="0">
                <a:solidFill>
                  <a:srgbClr val="196674"/>
                </a:solidFill>
                <a:cs typeface="Cambria"/>
              </a:rPr>
              <a:t>Field Service Technician Procedure</a:t>
            </a:r>
          </a:p>
        </p:txBody>
      </p:sp>
    </p:spTree>
    <p:extLst>
      <p:ext uri="{BB962C8B-B14F-4D97-AF65-F5344CB8AC3E}">
        <p14:creationId xmlns:p14="http://schemas.microsoft.com/office/powerpoint/2010/main" val="1474811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60DBFB9-606E-4C29-8C69-181AC0A000C5}"/>
              </a:ext>
            </a:extLst>
          </p:cNvPr>
          <p:cNvSpPr>
            <a:spLocks noGrp="1"/>
          </p:cNvSpPr>
          <p:nvPr>
            <p:ph type="sldNum" sz="quarter" idx="12"/>
          </p:nvPr>
        </p:nvSpPr>
        <p:spPr/>
        <p:txBody>
          <a:bodyPr/>
          <a:lstStyle/>
          <a:p>
            <a:pPr defTabSz="914400" fontAlgn="base">
              <a:spcBef>
                <a:spcPct val="0"/>
              </a:spcBef>
              <a:spcAft>
                <a:spcPct val="0"/>
              </a:spcAft>
              <a:defRPr/>
            </a:pPr>
            <a:fld id="{F698A54D-4565-014F-B026-C9E10277AF90}" type="slidenum">
              <a:rPr lang="en-US" smtClean="0">
                <a:ea typeface="ＭＳ Ｐゴシック" charset="0"/>
                <a:cs typeface="ＭＳ Ｐゴシック" charset="0"/>
              </a:rPr>
              <a:pPr defTabSz="914400" fontAlgn="base">
                <a:spcBef>
                  <a:spcPct val="0"/>
                </a:spcBef>
                <a:spcAft>
                  <a:spcPct val="0"/>
                </a:spcAft>
                <a:defRPr/>
              </a:pPr>
              <a:t>3</a:t>
            </a:fld>
            <a:endParaRPr lang="en-US" dirty="0">
              <a:ea typeface="ＭＳ Ｐゴシック" charset="0"/>
              <a:cs typeface="ＭＳ Ｐゴシック" charset="0"/>
            </a:endParaRPr>
          </a:p>
        </p:txBody>
      </p:sp>
      <p:sp>
        <p:nvSpPr>
          <p:cNvPr id="3" name="TextBox 2">
            <a:extLst>
              <a:ext uri="{FF2B5EF4-FFF2-40B4-BE49-F238E27FC236}">
                <a16:creationId xmlns:a16="http://schemas.microsoft.com/office/drawing/2014/main" id="{AE714A52-DC1E-4419-9AC3-2007D713FDB9}"/>
              </a:ext>
            </a:extLst>
          </p:cNvPr>
          <p:cNvSpPr txBox="1"/>
          <p:nvPr/>
        </p:nvSpPr>
        <p:spPr>
          <a:xfrm>
            <a:off x="5298754" y="574851"/>
            <a:ext cx="3592460" cy="3139321"/>
          </a:xfrm>
          <a:prstGeom prst="rect">
            <a:avLst/>
          </a:prstGeom>
          <a:noFill/>
        </p:spPr>
        <p:txBody>
          <a:bodyPr wrap="square" rtlCol="0">
            <a:spAutoFit/>
          </a:bodyPr>
          <a:lstStyle/>
          <a:p>
            <a:r>
              <a:rPr lang="en-GB" dirty="0"/>
              <a:t>Author(s):  </a:t>
            </a:r>
            <a:endParaRPr lang="en-GB" sz="1050" dirty="0"/>
          </a:p>
          <a:p>
            <a:endParaRPr lang="en-GB" dirty="0"/>
          </a:p>
          <a:p>
            <a:r>
              <a:rPr lang="en-GB" dirty="0"/>
              <a:t>Affiliation:	</a:t>
            </a:r>
            <a:endParaRPr lang="en-GB" sz="1050" dirty="0"/>
          </a:p>
          <a:p>
            <a:endParaRPr lang="en-GB" dirty="0"/>
          </a:p>
          <a:p>
            <a:r>
              <a:rPr lang="en-GB" dirty="0"/>
              <a:t>Contact email: </a:t>
            </a:r>
          </a:p>
          <a:p>
            <a:endParaRPr lang="en-GB" dirty="0"/>
          </a:p>
          <a:p>
            <a:r>
              <a:rPr lang="en-GB" dirty="0"/>
              <a:t>Abstract (&lt;100 words):</a:t>
            </a:r>
          </a:p>
          <a:p>
            <a:endParaRPr lang="en-GB" sz="1200" dirty="0"/>
          </a:p>
          <a:p>
            <a:endParaRPr lang="en-GB" sz="1200" dirty="0"/>
          </a:p>
          <a:p>
            <a:endParaRPr lang="en-GB" sz="1200" dirty="0"/>
          </a:p>
          <a:p>
            <a:endParaRPr lang="en-GB" sz="1200" dirty="0"/>
          </a:p>
          <a:p>
            <a:endParaRPr lang="en-GB" sz="1200" dirty="0"/>
          </a:p>
          <a:p>
            <a:endParaRPr lang="en-GB" sz="1200" dirty="0"/>
          </a:p>
        </p:txBody>
      </p:sp>
      <p:sp>
        <p:nvSpPr>
          <p:cNvPr id="4" name="TextBox 3">
            <a:extLst>
              <a:ext uri="{FF2B5EF4-FFF2-40B4-BE49-F238E27FC236}">
                <a16:creationId xmlns:a16="http://schemas.microsoft.com/office/drawing/2014/main" id="{B4438B93-305A-4B65-84BC-2E37A7C242E9}"/>
              </a:ext>
            </a:extLst>
          </p:cNvPr>
          <p:cNvSpPr txBox="1"/>
          <p:nvPr/>
        </p:nvSpPr>
        <p:spPr>
          <a:xfrm>
            <a:off x="4671866" y="4733330"/>
            <a:ext cx="2646365" cy="307777"/>
          </a:xfrm>
          <a:prstGeom prst="rect">
            <a:avLst/>
          </a:prstGeom>
          <a:noFill/>
        </p:spPr>
        <p:txBody>
          <a:bodyPr wrap="none" rtlCol="0">
            <a:spAutoFit/>
          </a:bodyPr>
          <a:lstStyle/>
          <a:p>
            <a:r>
              <a:rPr lang="en-GB" sz="1400" i="1" dirty="0"/>
              <a:t>Please complete the details above</a:t>
            </a:r>
          </a:p>
        </p:txBody>
      </p:sp>
    </p:spTree>
    <p:extLst>
      <p:ext uri="{BB962C8B-B14F-4D97-AF65-F5344CB8AC3E}">
        <p14:creationId xmlns:p14="http://schemas.microsoft.com/office/powerpoint/2010/main" val="2969045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5"/>
          <p:cNvSpPr>
            <a:spLocks noGrp="1"/>
          </p:cNvSpPr>
          <p:nvPr>
            <p:ph type="sldNum" sz="quarter" idx="12"/>
          </p:nvPr>
        </p:nvSpPr>
        <p:spPr>
          <a:xfrm>
            <a:off x="6961462" y="4767263"/>
            <a:ext cx="2057400" cy="273844"/>
          </a:xfrm>
        </p:spPr>
        <p:txBody>
          <a:bodyPr/>
          <a:lstStyle/>
          <a:p>
            <a:pPr defTabSz="685800">
              <a:defRPr/>
            </a:pPr>
            <a:fld id="{14A44F08-32FF-CD46-AC36-4CD0520A72DA}" type="slidenum">
              <a:rPr lang="en-US" sz="1350" kern="0">
                <a:solidFill>
                  <a:sysClr val="windowText" lastClr="000000"/>
                </a:solidFill>
              </a:rPr>
              <a:pPr defTabSz="685800">
                <a:defRPr/>
              </a:pPr>
              <a:t>4</a:t>
            </a:fld>
            <a:endParaRPr lang="en-US" sz="1350" kern="0" dirty="0">
              <a:solidFill>
                <a:sysClr val="windowText" lastClr="000000"/>
              </a:solidFill>
            </a:endParaRPr>
          </a:p>
        </p:txBody>
      </p:sp>
      <p:sp>
        <p:nvSpPr>
          <p:cNvPr id="4" name="TextBox 3"/>
          <p:cNvSpPr txBox="1"/>
          <p:nvPr/>
        </p:nvSpPr>
        <p:spPr>
          <a:xfrm>
            <a:off x="934497" y="0"/>
            <a:ext cx="8209504" cy="461665"/>
          </a:xfrm>
          <a:prstGeom prst="rect">
            <a:avLst/>
          </a:prstGeom>
          <a:noFill/>
        </p:spPr>
        <p:txBody>
          <a:bodyPr wrap="square" rtlCol="0">
            <a:spAutoFit/>
          </a:bodyPr>
          <a:lstStyle/>
          <a:p>
            <a:r>
              <a:rPr lang="en-US" sz="2400" b="1" spc="-150" dirty="0">
                <a:solidFill>
                  <a:srgbClr val="196674"/>
                </a:solidFill>
                <a:latin typeface="+mj-lt"/>
                <a:cs typeface="Cambria"/>
              </a:rPr>
              <a:t>Submission Format</a:t>
            </a:r>
            <a:endParaRPr lang="en-US" sz="3600" b="1" spc="-150" dirty="0">
              <a:solidFill>
                <a:srgbClr val="196674"/>
              </a:solidFill>
              <a:latin typeface="+mj-lt"/>
              <a:cs typeface="Cambria"/>
            </a:endParaRPr>
          </a:p>
        </p:txBody>
      </p:sp>
      <p:sp>
        <p:nvSpPr>
          <p:cNvPr id="3" name="TextBox 2"/>
          <p:cNvSpPr txBox="1"/>
          <p:nvPr/>
        </p:nvSpPr>
        <p:spPr>
          <a:xfrm>
            <a:off x="337962" y="941366"/>
            <a:ext cx="7456777" cy="2800767"/>
          </a:xfrm>
          <a:prstGeom prst="rect">
            <a:avLst/>
          </a:prstGeom>
          <a:noFill/>
        </p:spPr>
        <p:txBody>
          <a:bodyPr wrap="square" rtlCol="0">
            <a:spAutoFit/>
          </a:bodyPr>
          <a:lstStyle/>
          <a:p>
            <a:r>
              <a:rPr lang="en-US" sz="1600" dirty="0"/>
              <a:t>Please work through the following slides and complete them for your chosen set of requirements. Whilst the use cases and scenarios are very helpful to ground the requirements in a business setting, they may not always be relevant or apparent. Simply omit them if you are unable to supply them. </a:t>
            </a:r>
          </a:p>
          <a:p>
            <a:pPr marL="342900" indent="-342900">
              <a:buFont typeface="+mj-lt"/>
              <a:buAutoNum type="arabicPeriod"/>
            </a:pPr>
            <a:r>
              <a:rPr lang="en-US" sz="1600" dirty="0"/>
              <a:t>Enter your target industry and setting</a:t>
            </a:r>
          </a:p>
          <a:p>
            <a:pPr marL="342900" indent="-342900">
              <a:buFont typeface="+mj-lt"/>
              <a:buAutoNum type="arabicPeriod"/>
            </a:pPr>
            <a:r>
              <a:rPr lang="en-US" sz="1600" dirty="0"/>
              <a:t>Provide a written definition of the scenario</a:t>
            </a:r>
          </a:p>
          <a:p>
            <a:pPr marL="342900" indent="-342900">
              <a:buFont typeface="+mj-lt"/>
              <a:buAutoNum type="arabicPeriod"/>
            </a:pPr>
            <a:r>
              <a:rPr lang="en-US" sz="1600" dirty="0"/>
              <a:t>Describe the “use case” chunks that form the scenario</a:t>
            </a:r>
          </a:p>
          <a:p>
            <a:pPr marL="342900" indent="-342900">
              <a:buFont typeface="+mj-lt"/>
              <a:buAutoNum type="arabicPeriod"/>
            </a:pPr>
            <a:r>
              <a:rPr lang="en-US" sz="1600" dirty="0"/>
              <a:t>Describe at least three of the supporting use cases</a:t>
            </a:r>
          </a:p>
          <a:p>
            <a:pPr marL="342900" indent="-342900">
              <a:buFont typeface="+mj-lt"/>
              <a:buAutoNum type="arabicPeriod"/>
            </a:pPr>
            <a:r>
              <a:rPr lang="en-US" sz="1600" dirty="0"/>
              <a:t>Capture the derived requirements/needs </a:t>
            </a:r>
          </a:p>
          <a:p>
            <a:pPr marL="342900" indent="-342900">
              <a:buFont typeface="+mj-lt"/>
              <a:buAutoNum type="arabicPeriod"/>
            </a:pPr>
            <a:r>
              <a:rPr lang="en-US" sz="1600" dirty="0"/>
              <a:t>Construct a maturity model (if possible)</a:t>
            </a:r>
          </a:p>
          <a:p>
            <a:pPr marL="342900" indent="-342900">
              <a:buFont typeface="+mj-lt"/>
              <a:buAutoNum type="arabicPeriod"/>
            </a:pPr>
            <a:r>
              <a:rPr lang="en-US" sz="1600" dirty="0"/>
              <a:t>BONUS: Describe the Value Proposition of using AR in this scenario</a:t>
            </a:r>
          </a:p>
        </p:txBody>
      </p:sp>
      <p:sp>
        <p:nvSpPr>
          <p:cNvPr id="7" name="TextBox 6">
            <a:extLst>
              <a:ext uri="{FF2B5EF4-FFF2-40B4-BE49-F238E27FC236}">
                <a16:creationId xmlns:a16="http://schemas.microsoft.com/office/drawing/2014/main" id="{E16BBF0D-F58E-41BF-9C8D-92ADF101C056}"/>
              </a:ext>
            </a:extLst>
          </p:cNvPr>
          <p:cNvSpPr txBox="1"/>
          <p:nvPr/>
        </p:nvSpPr>
        <p:spPr>
          <a:xfrm>
            <a:off x="776435" y="3806131"/>
            <a:ext cx="7288066" cy="1323439"/>
          </a:xfrm>
          <a:prstGeom prst="rect">
            <a:avLst/>
          </a:prstGeom>
          <a:noFill/>
        </p:spPr>
        <p:txBody>
          <a:bodyPr wrap="square" rtlCol="0">
            <a:spAutoFit/>
          </a:bodyPr>
          <a:lstStyle/>
          <a:p>
            <a:r>
              <a:rPr lang="en-GB" sz="1600" i="1" dirty="0"/>
              <a:t>The taxonomy and hierarchy of the relationships of these is depicted graphically on the following slide, for your reference. </a:t>
            </a:r>
          </a:p>
          <a:p>
            <a:endParaRPr lang="en-GB" sz="1600" i="1" dirty="0"/>
          </a:p>
          <a:p>
            <a:r>
              <a:rPr lang="en-GB" sz="1600" b="1" i="1" dirty="0"/>
              <a:t>There are examples of the expected ‘style’ at the end of this document. Please use multiple slides if more space is required. </a:t>
            </a:r>
          </a:p>
        </p:txBody>
      </p:sp>
    </p:spTree>
    <p:extLst>
      <p:ext uri="{BB962C8B-B14F-4D97-AF65-F5344CB8AC3E}">
        <p14:creationId xmlns:p14="http://schemas.microsoft.com/office/powerpoint/2010/main" val="1823856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BBB4A32-2833-4F6E-B4A9-00C261E40762}"/>
              </a:ext>
            </a:extLst>
          </p:cNvPr>
          <p:cNvSpPr>
            <a:spLocks noGrp="1"/>
          </p:cNvSpPr>
          <p:nvPr>
            <p:ph type="sldNum" sz="quarter" idx="12"/>
          </p:nvPr>
        </p:nvSpPr>
        <p:spPr/>
        <p:txBody>
          <a:bodyPr/>
          <a:lstStyle/>
          <a:p>
            <a:pPr defTabSz="914400" fontAlgn="base">
              <a:spcBef>
                <a:spcPct val="0"/>
              </a:spcBef>
              <a:spcAft>
                <a:spcPct val="0"/>
              </a:spcAft>
              <a:defRPr/>
            </a:pPr>
            <a:fld id="{F698A54D-4565-014F-B026-C9E10277AF90}" type="slidenum">
              <a:rPr lang="en-US" smtClean="0">
                <a:ea typeface="ＭＳ Ｐゴシック" charset="0"/>
                <a:cs typeface="ＭＳ Ｐゴシック" charset="0"/>
              </a:rPr>
              <a:pPr defTabSz="914400" fontAlgn="base">
                <a:spcBef>
                  <a:spcPct val="0"/>
                </a:spcBef>
                <a:spcAft>
                  <a:spcPct val="0"/>
                </a:spcAft>
                <a:defRPr/>
              </a:pPr>
              <a:t>5</a:t>
            </a:fld>
            <a:endParaRPr lang="en-US" dirty="0">
              <a:ea typeface="ＭＳ Ｐゴシック" charset="0"/>
              <a:cs typeface="ＭＳ Ｐゴシック" charset="0"/>
            </a:endParaRPr>
          </a:p>
        </p:txBody>
      </p:sp>
      <p:cxnSp>
        <p:nvCxnSpPr>
          <p:cNvPr id="3" name="Straight Arrow Connector 2">
            <a:extLst>
              <a:ext uri="{FF2B5EF4-FFF2-40B4-BE49-F238E27FC236}">
                <a16:creationId xmlns:a16="http://schemas.microsoft.com/office/drawing/2014/main" id="{AA56A50D-0940-4ACA-AE7B-F01616FBFF70}"/>
              </a:ext>
            </a:extLst>
          </p:cNvPr>
          <p:cNvCxnSpPr>
            <a:cxnSpLocks/>
            <a:stCxn id="56" idx="0"/>
            <a:endCxn id="26" idx="2"/>
          </p:cNvCxnSpPr>
          <p:nvPr/>
        </p:nvCxnSpPr>
        <p:spPr>
          <a:xfrm flipV="1">
            <a:off x="3567131" y="3902898"/>
            <a:ext cx="522394" cy="352094"/>
          </a:xfrm>
          <a:prstGeom prst="straightConnector1">
            <a:avLst/>
          </a:prstGeom>
          <a:ln w="1905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2C7C8421-19DB-440F-A633-B823C413A247}"/>
              </a:ext>
            </a:extLst>
          </p:cNvPr>
          <p:cNvCxnSpPr>
            <a:cxnSpLocks/>
            <a:stCxn id="32" idx="0"/>
            <a:endCxn id="26" idx="2"/>
          </p:cNvCxnSpPr>
          <p:nvPr/>
        </p:nvCxnSpPr>
        <p:spPr>
          <a:xfrm flipH="1" flipV="1">
            <a:off x="4089525" y="3902898"/>
            <a:ext cx="230592" cy="357409"/>
          </a:xfrm>
          <a:prstGeom prst="straightConnector1">
            <a:avLst/>
          </a:prstGeom>
          <a:ln w="1905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0A5E4435-679C-42E8-A3D2-36214DA49912}"/>
              </a:ext>
            </a:extLst>
          </p:cNvPr>
          <p:cNvCxnSpPr>
            <a:cxnSpLocks/>
            <a:stCxn id="22" idx="0"/>
            <a:endCxn id="21" idx="2"/>
          </p:cNvCxnSpPr>
          <p:nvPr/>
        </p:nvCxnSpPr>
        <p:spPr>
          <a:xfrm flipV="1">
            <a:off x="4093573" y="676001"/>
            <a:ext cx="0" cy="217714"/>
          </a:xfrm>
          <a:prstGeom prst="straightConnector1">
            <a:avLst/>
          </a:prstGeom>
          <a:ln w="3810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88A76F30-94E6-4985-B908-68494620D756}"/>
              </a:ext>
            </a:extLst>
          </p:cNvPr>
          <p:cNvCxnSpPr>
            <a:cxnSpLocks/>
            <a:stCxn id="23" idx="0"/>
            <a:endCxn id="22" idx="2"/>
          </p:cNvCxnSpPr>
          <p:nvPr/>
        </p:nvCxnSpPr>
        <p:spPr>
          <a:xfrm flipV="1">
            <a:off x="4093573" y="1344384"/>
            <a:ext cx="0" cy="217714"/>
          </a:xfrm>
          <a:prstGeom prst="straightConnector1">
            <a:avLst/>
          </a:prstGeom>
          <a:ln w="3810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4BB09C83-21EA-44D0-BF22-E6322F175A8C}"/>
              </a:ext>
            </a:extLst>
          </p:cNvPr>
          <p:cNvCxnSpPr>
            <a:cxnSpLocks/>
            <a:stCxn id="24" idx="0"/>
            <a:endCxn id="23" idx="2"/>
          </p:cNvCxnSpPr>
          <p:nvPr/>
        </p:nvCxnSpPr>
        <p:spPr>
          <a:xfrm flipV="1">
            <a:off x="4093573" y="2012767"/>
            <a:ext cx="0" cy="217714"/>
          </a:xfrm>
          <a:prstGeom prst="straightConnector1">
            <a:avLst/>
          </a:prstGeom>
          <a:ln w="3810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610F77C9-5B19-4A3B-AAA4-8133068325B2}"/>
              </a:ext>
            </a:extLst>
          </p:cNvPr>
          <p:cNvCxnSpPr>
            <a:cxnSpLocks/>
            <a:stCxn id="25" idx="0"/>
            <a:endCxn id="24" idx="2"/>
          </p:cNvCxnSpPr>
          <p:nvPr/>
        </p:nvCxnSpPr>
        <p:spPr>
          <a:xfrm flipV="1">
            <a:off x="4089525" y="2681150"/>
            <a:ext cx="4048" cy="112941"/>
          </a:xfrm>
          <a:prstGeom prst="straightConnector1">
            <a:avLst/>
          </a:prstGeom>
          <a:ln w="3810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A1A2D249-4705-4C47-BF95-093A77A69BDF}"/>
              </a:ext>
            </a:extLst>
          </p:cNvPr>
          <p:cNvCxnSpPr>
            <a:cxnSpLocks/>
            <a:stCxn id="25" idx="2"/>
            <a:endCxn id="26" idx="0"/>
          </p:cNvCxnSpPr>
          <p:nvPr/>
        </p:nvCxnSpPr>
        <p:spPr>
          <a:xfrm>
            <a:off x="4089525" y="3244760"/>
            <a:ext cx="0" cy="207469"/>
          </a:xfrm>
          <a:prstGeom prst="straightConnector1">
            <a:avLst/>
          </a:prstGeom>
          <a:ln w="3810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DA366AD-F68E-42C8-99CA-ADC0EB71237E}"/>
              </a:ext>
            </a:extLst>
          </p:cNvPr>
          <p:cNvCxnSpPr>
            <a:cxnSpLocks/>
            <a:stCxn id="32" idx="0"/>
            <a:endCxn id="26" idx="2"/>
          </p:cNvCxnSpPr>
          <p:nvPr/>
        </p:nvCxnSpPr>
        <p:spPr>
          <a:xfrm flipH="1" flipV="1">
            <a:off x="4089525" y="3902898"/>
            <a:ext cx="230592" cy="357409"/>
          </a:xfrm>
          <a:prstGeom prst="straightConnector1">
            <a:avLst/>
          </a:prstGeom>
          <a:ln w="1905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44EAA3A0-DE90-4DA0-9A5A-04CBB9B2E0AE}"/>
              </a:ext>
            </a:extLst>
          </p:cNvPr>
          <p:cNvCxnSpPr>
            <a:cxnSpLocks/>
            <a:stCxn id="26" idx="3"/>
            <a:endCxn id="31" idx="0"/>
          </p:cNvCxnSpPr>
          <p:nvPr/>
        </p:nvCxnSpPr>
        <p:spPr>
          <a:xfrm>
            <a:off x="5000478" y="3677564"/>
            <a:ext cx="3533131" cy="572220"/>
          </a:xfrm>
          <a:prstGeom prst="straightConnector1">
            <a:avLst/>
          </a:prstGeom>
          <a:ln w="1905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77234DCE-3D4A-4D1D-AA17-F93F189D72E9}"/>
              </a:ext>
            </a:extLst>
          </p:cNvPr>
          <p:cNvCxnSpPr>
            <a:cxnSpLocks/>
            <a:stCxn id="26" idx="2"/>
            <a:endCxn id="27" idx="0"/>
          </p:cNvCxnSpPr>
          <p:nvPr/>
        </p:nvCxnSpPr>
        <p:spPr>
          <a:xfrm>
            <a:off x="4089525" y="3902898"/>
            <a:ext cx="1124058" cy="346888"/>
          </a:xfrm>
          <a:prstGeom prst="straightConnector1">
            <a:avLst/>
          </a:prstGeom>
          <a:ln w="1905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9DCBCC16-83DC-4D81-B3CA-E4F663EE622A}"/>
              </a:ext>
            </a:extLst>
          </p:cNvPr>
          <p:cNvCxnSpPr>
            <a:cxnSpLocks/>
            <a:stCxn id="26" idx="3"/>
            <a:endCxn id="28" idx="0"/>
          </p:cNvCxnSpPr>
          <p:nvPr/>
        </p:nvCxnSpPr>
        <p:spPr>
          <a:xfrm>
            <a:off x="5000478" y="3677564"/>
            <a:ext cx="1178714" cy="572221"/>
          </a:xfrm>
          <a:prstGeom prst="straightConnector1">
            <a:avLst/>
          </a:prstGeom>
          <a:ln w="1905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7C8DDA65-492E-4B3A-9826-2220BBAE5051}"/>
              </a:ext>
            </a:extLst>
          </p:cNvPr>
          <p:cNvCxnSpPr>
            <a:cxnSpLocks/>
            <a:stCxn id="26" idx="3"/>
            <a:endCxn id="29" idx="0"/>
          </p:cNvCxnSpPr>
          <p:nvPr/>
        </p:nvCxnSpPr>
        <p:spPr>
          <a:xfrm>
            <a:off x="5000478" y="3677564"/>
            <a:ext cx="2041453" cy="572221"/>
          </a:xfrm>
          <a:prstGeom prst="straightConnector1">
            <a:avLst/>
          </a:prstGeom>
          <a:ln w="1905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AF493550-7E8E-4631-A4CB-493953F73695}"/>
              </a:ext>
            </a:extLst>
          </p:cNvPr>
          <p:cNvCxnSpPr>
            <a:cxnSpLocks/>
            <a:stCxn id="26" idx="3"/>
            <a:endCxn id="30" idx="0"/>
          </p:cNvCxnSpPr>
          <p:nvPr/>
        </p:nvCxnSpPr>
        <p:spPr>
          <a:xfrm>
            <a:off x="5000478" y="3677564"/>
            <a:ext cx="2742538" cy="577663"/>
          </a:xfrm>
          <a:prstGeom prst="straightConnector1">
            <a:avLst/>
          </a:prstGeom>
          <a:ln w="1905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4169EDDD-D164-4768-A95F-E76F97158238}"/>
              </a:ext>
            </a:extLst>
          </p:cNvPr>
          <p:cNvCxnSpPr>
            <a:cxnSpLocks/>
            <a:stCxn id="40" idx="0"/>
            <a:endCxn id="26" idx="2"/>
          </p:cNvCxnSpPr>
          <p:nvPr/>
        </p:nvCxnSpPr>
        <p:spPr>
          <a:xfrm flipV="1">
            <a:off x="2852550" y="3902898"/>
            <a:ext cx="1236975" cy="352094"/>
          </a:xfrm>
          <a:prstGeom prst="straightConnector1">
            <a:avLst/>
          </a:prstGeom>
          <a:ln w="1905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C3BF7E11-6D9B-47DF-A2E0-F9E1F8120EFC}"/>
              </a:ext>
            </a:extLst>
          </p:cNvPr>
          <p:cNvCxnSpPr>
            <a:cxnSpLocks/>
            <a:stCxn id="26" idx="1"/>
            <a:endCxn id="39" idx="0"/>
          </p:cNvCxnSpPr>
          <p:nvPr/>
        </p:nvCxnSpPr>
        <p:spPr>
          <a:xfrm flipH="1">
            <a:off x="2107289" y="3677564"/>
            <a:ext cx="1071282" cy="577663"/>
          </a:xfrm>
          <a:prstGeom prst="straightConnector1">
            <a:avLst/>
          </a:prstGeom>
          <a:ln w="1905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B578249-B602-4078-8DE0-6BB4839B75D7}"/>
              </a:ext>
            </a:extLst>
          </p:cNvPr>
          <p:cNvCxnSpPr>
            <a:cxnSpLocks/>
            <a:stCxn id="26" idx="1"/>
            <a:endCxn id="38" idx="0"/>
          </p:cNvCxnSpPr>
          <p:nvPr/>
        </p:nvCxnSpPr>
        <p:spPr>
          <a:xfrm flipH="1">
            <a:off x="1323622" y="3677564"/>
            <a:ext cx="1854949" cy="577663"/>
          </a:xfrm>
          <a:prstGeom prst="straightConnector1">
            <a:avLst/>
          </a:prstGeom>
          <a:ln w="1905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61B0D6EC-C7FF-4F36-8CB7-632990D434D5}"/>
              </a:ext>
            </a:extLst>
          </p:cNvPr>
          <p:cNvCxnSpPr>
            <a:cxnSpLocks/>
            <a:stCxn id="26" idx="1"/>
            <a:endCxn id="37" idx="0"/>
          </p:cNvCxnSpPr>
          <p:nvPr/>
        </p:nvCxnSpPr>
        <p:spPr>
          <a:xfrm flipH="1">
            <a:off x="443515" y="3677564"/>
            <a:ext cx="2735056" cy="572220"/>
          </a:xfrm>
          <a:prstGeom prst="straightConnector1">
            <a:avLst/>
          </a:prstGeom>
          <a:ln w="19050">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20" name="Title 2">
            <a:extLst>
              <a:ext uri="{FF2B5EF4-FFF2-40B4-BE49-F238E27FC236}">
                <a16:creationId xmlns:a16="http://schemas.microsoft.com/office/drawing/2014/main" id="{20C2BBCC-5019-4853-8CA3-FA1D23C2EEBE}"/>
              </a:ext>
            </a:extLst>
          </p:cNvPr>
          <p:cNvSpPr txBox="1">
            <a:spLocks/>
          </p:cNvSpPr>
          <p:nvPr/>
        </p:nvSpPr>
        <p:spPr>
          <a:xfrm>
            <a:off x="381443" y="233061"/>
            <a:ext cx="7886700" cy="358033"/>
          </a:xfrm>
        </p:spPr>
        <p:txBody>
          <a:bodyPr/>
          <a:lstStyle>
            <a:lvl1pPr algn="l" rtl="0" eaLnBrk="1" fontAlgn="base" hangingPunct="1">
              <a:lnSpc>
                <a:spcPct val="90000"/>
              </a:lnSpc>
              <a:spcBef>
                <a:spcPct val="0"/>
              </a:spcBef>
              <a:spcAft>
                <a:spcPct val="0"/>
              </a:spcAft>
              <a:defRPr sz="4400" kern="1200">
                <a:solidFill>
                  <a:schemeClr val="tx1"/>
                </a:solidFill>
                <a:latin typeface="+mj-lt"/>
                <a:ea typeface="ＭＳ Ｐゴシック" charset="-128"/>
                <a:cs typeface="ＭＳ Ｐゴシック" charset="0"/>
              </a:defRPr>
            </a:lvl1pPr>
            <a:lvl2pPr algn="l" rtl="0" eaLnBrk="1" fontAlgn="base" hangingPunct="1">
              <a:lnSpc>
                <a:spcPct val="90000"/>
              </a:lnSpc>
              <a:spcBef>
                <a:spcPct val="0"/>
              </a:spcBef>
              <a:spcAft>
                <a:spcPct val="0"/>
              </a:spcAft>
              <a:defRPr sz="4400">
                <a:solidFill>
                  <a:schemeClr val="tx1"/>
                </a:solidFill>
                <a:latin typeface="Garamond" charset="0"/>
                <a:ea typeface="ＭＳ Ｐゴシック" charset="-128"/>
                <a:cs typeface="ＭＳ Ｐゴシック" charset="0"/>
              </a:defRPr>
            </a:lvl2pPr>
            <a:lvl3pPr algn="l" rtl="0" eaLnBrk="1" fontAlgn="base" hangingPunct="1">
              <a:lnSpc>
                <a:spcPct val="90000"/>
              </a:lnSpc>
              <a:spcBef>
                <a:spcPct val="0"/>
              </a:spcBef>
              <a:spcAft>
                <a:spcPct val="0"/>
              </a:spcAft>
              <a:defRPr sz="4400">
                <a:solidFill>
                  <a:schemeClr val="tx1"/>
                </a:solidFill>
                <a:latin typeface="Garamond" charset="0"/>
                <a:ea typeface="ＭＳ Ｐゴシック" charset="-128"/>
                <a:cs typeface="ＭＳ Ｐゴシック" charset="0"/>
              </a:defRPr>
            </a:lvl3pPr>
            <a:lvl4pPr algn="l" rtl="0" eaLnBrk="1" fontAlgn="base" hangingPunct="1">
              <a:lnSpc>
                <a:spcPct val="90000"/>
              </a:lnSpc>
              <a:spcBef>
                <a:spcPct val="0"/>
              </a:spcBef>
              <a:spcAft>
                <a:spcPct val="0"/>
              </a:spcAft>
              <a:defRPr sz="4400">
                <a:solidFill>
                  <a:schemeClr val="tx1"/>
                </a:solidFill>
                <a:latin typeface="Garamond" charset="0"/>
                <a:ea typeface="ＭＳ Ｐゴシック" charset="-128"/>
                <a:cs typeface="ＭＳ Ｐゴシック" charset="0"/>
              </a:defRPr>
            </a:lvl4pPr>
            <a:lvl5pPr algn="l" rtl="0" eaLnBrk="1" fontAlgn="base" hangingPunct="1">
              <a:lnSpc>
                <a:spcPct val="90000"/>
              </a:lnSpc>
              <a:spcBef>
                <a:spcPct val="0"/>
              </a:spcBef>
              <a:spcAft>
                <a:spcPct val="0"/>
              </a:spcAft>
              <a:defRPr sz="4400">
                <a:solidFill>
                  <a:schemeClr val="tx1"/>
                </a:solidFill>
                <a:latin typeface="Garamond" charset="0"/>
                <a:ea typeface="ＭＳ Ｐゴシック" charset="-128"/>
                <a:cs typeface="ＭＳ Ｐゴシック" charset="0"/>
              </a:defRPr>
            </a:lvl5pPr>
            <a:lvl6pPr marL="457200" algn="l" rtl="0" eaLnBrk="1" fontAlgn="base" hangingPunct="1">
              <a:lnSpc>
                <a:spcPct val="90000"/>
              </a:lnSpc>
              <a:spcBef>
                <a:spcPct val="0"/>
              </a:spcBef>
              <a:spcAft>
                <a:spcPct val="0"/>
              </a:spcAft>
              <a:defRPr sz="4400">
                <a:solidFill>
                  <a:schemeClr val="tx1"/>
                </a:solidFill>
                <a:latin typeface="Garamond" charset="0"/>
                <a:ea typeface="ＭＳ Ｐゴシック" charset="-128"/>
              </a:defRPr>
            </a:lvl6pPr>
            <a:lvl7pPr marL="914400" algn="l" rtl="0" eaLnBrk="1" fontAlgn="base" hangingPunct="1">
              <a:lnSpc>
                <a:spcPct val="90000"/>
              </a:lnSpc>
              <a:spcBef>
                <a:spcPct val="0"/>
              </a:spcBef>
              <a:spcAft>
                <a:spcPct val="0"/>
              </a:spcAft>
              <a:defRPr sz="4400">
                <a:solidFill>
                  <a:schemeClr val="tx1"/>
                </a:solidFill>
                <a:latin typeface="Garamond" charset="0"/>
                <a:ea typeface="ＭＳ Ｐゴシック" charset="-128"/>
              </a:defRPr>
            </a:lvl7pPr>
            <a:lvl8pPr marL="1371600" algn="l" rtl="0" eaLnBrk="1" fontAlgn="base" hangingPunct="1">
              <a:lnSpc>
                <a:spcPct val="90000"/>
              </a:lnSpc>
              <a:spcBef>
                <a:spcPct val="0"/>
              </a:spcBef>
              <a:spcAft>
                <a:spcPct val="0"/>
              </a:spcAft>
              <a:defRPr sz="4400">
                <a:solidFill>
                  <a:schemeClr val="tx1"/>
                </a:solidFill>
                <a:latin typeface="Garamond" charset="0"/>
                <a:ea typeface="ＭＳ Ｐゴシック" charset="-128"/>
              </a:defRPr>
            </a:lvl8pPr>
            <a:lvl9pPr marL="1828800" algn="l" rtl="0" eaLnBrk="1" fontAlgn="base" hangingPunct="1">
              <a:lnSpc>
                <a:spcPct val="90000"/>
              </a:lnSpc>
              <a:spcBef>
                <a:spcPct val="0"/>
              </a:spcBef>
              <a:spcAft>
                <a:spcPct val="0"/>
              </a:spcAft>
              <a:defRPr sz="4400">
                <a:solidFill>
                  <a:schemeClr val="tx1"/>
                </a:solidFill>
                <a:latin typeface="Garamond" charset="0"/>
                <a:ea typeface="ＭＳ Ｐゴシック" charset="-128"/>
              </a:defRPr>
            </a:lvl9pPr>
          </a:lstStyle>
          <a:p>
            <a:pPr defTabSz="914400"/>
            <a:r>
              <a:rPr lang="en-GB" sz="2400"/>
              <a:t>AREA Schema of Needs</a:t>
            </a:r>
            <a:endParaRPr lang="en-GB" sz="2400" dirty="0"/>
          </a:p>
        </p:txBody>
      </p:sp>
      <p:sp>
        <p:nvSpPr>
          <p:cNvPr id="21" name="Rectangle 20">
            <a:extLst>
              <a:ext uri="{FF2B5EF4-FFF2-40B4-BE49-F238E27FC236}">
                <a16:creationId xmlns:a16="http://schemas.microsoft.com/office/drawing/2014/main" id="{C77D928E-184F-4FB7-BEEF-F174DD6C3689}"/>
              </a:ext>
            </a:extLst>
          </p:cNvPr>
          <p:cNvSpPr/>
          <p:nvPr/>
        </p:nvSpPr>
        <p:spPr>
          <a:xfrm>
            <a:off x="3468189" y="225332"/>
            <a:ext cx="1250768" cy="450669"/>
          </a:xfrm>
          <a:prstGeom prst="rect">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Industries</a:t>
            </a:r>
          </a:p>
        </p:txBody>
      </p:sp>
      <p:sp>
        <p:nvSpPr>
          <p:cNvPr id="22" name="Rectangle 21">
            <a:extLst>
              <a:ext uri="{FF2B5EF4-FFF2-40B4-BE49-F238E27FC236}">
                <a16:creationId xmlns:a16="http://schemas.microsoft.com/office/drawing/2014/main" id="{6D515125-9F32-4CE3-AA1A-385FDE825816}"/>
              </a:ext>
            </a:extLst>
          </p:cNvPr>
          <p:cNvSpPr/>
          <p:nvPr/>
        </p:nvSpPr>
        <p:spPr>
          <a:xfrm>
            <a:off x="3468189" y="893715"/>
            <a:ext cx="1250768" cy="450669"/>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Settings</a:t>
            </a:r>
          </a:p>
        </p:txBody>
      </p:sp>
      <p:sp>
        <p:nvSpPr>
          <p:cNvPr id="23" name="Rectangle 22">
            <a:extLst>
              <a:ext uri="{FF2B5EF4-FFF2-40B4-BE49-F238E27FC236}">
                <a16:creationId xmlns:a16="http://schemas.microsoft.com/office/drawing/2014/main" id="{D4FC05A2-78D4-4EC9-BBBE-C6E73CA2C102}"/>
              </a:ext>
            </a:extLst>
          </p:cNvPr>
          <p:cNvSpPr/>
          <p:nvPr/>
        </p:nvSpPr>
        <p:spPr>
          <a:xfrm>
            <a:off x="3468189" y="1562098"/>
            <a:ext cx="1250768" cy="450669"/>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Scenarios</a:t>
            </a:r>
          </a:p>
          <a:p>
            <a:pPr algn="ctr"/>
            <a:r>
              <a:rPr lang="en-GB" sz="800" dirty="0"/>
              <a:t>(business processes)</a:t>
            </a:r>
          </a:p>
        </p:txBody>
      </p:sp>
      <p:sp>
        <p:nvSpPr>
          <p:cNvPr id="24" name="Rectangle 23">
            <a:extLst>
              <a:ext uri="{FF2B5EF4-FFF2-40B4-BE49-F238E27FC236}">
                <a16:creationId xmlns:a16="http://schemas.microsoft.com/office/drawing/2014/main" id="{BCEA6A6F-3A0E-4F64-A9D7-B299BB9D3B1E}"/>
              </a:ext>
            </a:extLst>
          </p:cNvPr>
          <p:cNvSpPr/>
          <p:nvPr/>
        </p:nvSpPr>
        <p:spPr>
          <a:xfrm>
            <a:off x="3468189" y="2230481"/>
            <a:ext cx="1250768" cy="450669"/>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Use cases</a:t>
            </a:r>
          </a:p>
        </p:txBody>
      </p:sp>
      <p:sp>
        <p:nvSpPr>
          <p:cNvPr id="25" name="Rectangle 24">
            <a:extLst>
              <a:ext uri="{FF2B5EF4-FFF2-40B4-BE49-F238E27FC236}">
                <a16:creationId xmlns:a16="http://schemas.microsoft.com/office/drawing/2014/main" id="{7645B4CC-5719-4CC5-AFC3-D981E109607E}"/>
              </a:ext>
            </a:extLst>
          </p:cNvPr>
          <p:cNvSpPr/>
          <p:nvPr/>
        </p:nvSpPr>
        <p:spPr>
          <a:xfrm>
            <a:off x="3464141" y="2794091"/>
            <a:ext cx="1250768" cy="4506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Requirements/needs</a:t>
            </a:r>
          </a:p>
        </p:txBody>
      </p:sp>
      <p:sp>
        <p:nvSpPr>
          <p:cNvPr id="26" name="Rectangle 25">
            <a:extLst>
              <a:ext uri="{FF2B5EF4-FFF2-40B4-BE49-F238E27FC236}">
                <a16:creationId xmlns:a16="http://schemas.microsoft.com/office/drawing/2014/main" id="{7225132D-C51B-4185-9FAD-3AFFDDD4CB1B}"/>
              </a:ext>
            </a:extLst>
          </p:cNvPr>
          <p:cNvSpPr/>
          <p:nvPr/>
        </p:nvSpPr>
        <p:spPr>
          <a:xfrm>
            <a:off x="3178571" y="3452229"/>
            <a:ext cx="1821907" cy="450669"/>
          </a:xfrm>
          <a:prstGeom prst="rect">
            <a:avLst/>
          </a:prstGeom>
          <a:solidFill>
            <a:schemeClr val="accent1">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System solutions </a:t>
            </a:r>
            <a:r>
              <a:rPr lang="en-GB" sz="800" dirty="0"/>
              <a:t>(hardware and software)</a:t>
            </a:r>
            <a:endParaRPr lang="en-GB" sz="1400" dirty="0"/>
          </a:p>
        </p:txBody>
      </p:sp>
      <p:sp>
        <p:nvSpPr>
          <p:cNvPr id="27" name="Rectangle 26">
            <a:extLst>
              <a:ext uri="{FF2B5EF4-FFF2-40B4-BE49-F238E27FC236}">
                <a16:creationId xmlns:a16="http://schemas.microsoft.com/office/drawing/2014/main" id="{E3DCF3D0-7FB2-4F48-9397-C90089BBB000}"/>
              </a:ext>
            </a:extLst>
          </p:cNvPr>
          <p:cNvSpPr/>
          <p:nvPr/>
        </p:nvSpPr>
        <p:spPr>
          <a:xfrm>
            <a:off x="4802103" y="4249786"/>
            <a:ext cx="822960" cy="299354"/>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t>Authoring</a:t>
            </a:r>
            <a:endParaRPr lang="en-GB" sz="1400" dirty="0"/>
          </a:p>
        </p:txBody>
      </p:sp>
      <p:sp>
        <p:nvSpPr>
          <p:cNvPr id="28" name="Rectangle 27">
            <a:extLst>
              <a:ext uri="{FF2B5EF4-FFF2-40B4-BE49-F238E27FC236}">
                <a16:creationId xmlns:a16="http://schemas.microsoft.com/office/drawing/2014/main" id="{3AEFFAD7-8668-4128-8BD3-B809FA50B72A}"/>
              </a:ext>
            </a:extLst>
          </p:cNvPr>
          <p:cNvSpPr/>
          <p:nvPr/>
        </p:nvSpPr>
        <p:spPr>
          <a:xfrm>
            <a:off x="5708929" y="4249785"/>
            <a:ext cx="940526" cy="299355"/>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Apps</a:t>
            </a:r>
          </a:p>
        </p:txBody>
      </p:sp>
      <p:sp>
        <p:nvSpPr>
          <p:cNvPr id="29" name="Rectangle 28">
            <a:extLst>
              <a:ext uri="{FF2B5EF4-FFF2-40B4-BE49-F238E27FC236}">
                <a16:creationId xmlns:a16="http://schemas.microsoft.com/office/drawing/2014/main" id="{8BA24BA5-4C65-4F2E-9E25-3B47D4C95F38}"/>
              </a:ext>
            </a:extLst>
          </p:cNvPr>
          <p:cNvSpPr/>
          <p:nvPr/>
        </p:nvSpPr>
        <p:spPr>
          <a:xfrm>
            <a:off x="6733321" y="4249785"/>
            <a:ext cx="617219" cy="299356"/>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a:t>Toolkits</a:t>
            </a:r>
            <a:endParaRPr lang="en-GB" sz="1400" dirty="0"/>
          </a:p>
        </p:txBody>
      </p:sp>
      <p:sp>
        <p:nvSpPr>
          <p:cNvPr id="30" name="Rectangle 29">
            <a:extLst>
              <a:ext uri="{FF2B5EF4-FFF2-40B4-BE49-F238E27FC236}">
                <a16:creationId xmlns:a16="http://schemas.microsoft.com/office/drawing/2014/main" id="{A9056B5E-3340-4FFA-8A06-16B3183C4DD1}"/>
              </a:ext>
            </a:extLst>
          </p:cNvPr>
          <p:cNvSpPr/>
          <p:nvPr/>
        </p:nvSpPr>
        <p:spPr>
          <a:xfrm>
            <a:off x="7434406" y="4255227"/>
            <a:ext cx="617219" cy="299356"/>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a:t>Data</a:t>
            </a:r>
            <a:endParaRPr lang="en-GB" sz="1400" dirty="0"/>
          </a:p>
        </p:txBody>
      </p:sp>
      <p:sp>
        <p:nvSpPr>
          <p:cNvPr id="31" name="Rectangle 30">
            <a:extLst>
              <a:ext uri="{FF2B5EF4-FFF2-40B4-BE49-F238E27FC236}">
                <a16:creationId xmlns:a16="http://schemas.microsoft.com/office/drawing/2014/main" id="{3E0D837E-9D6F-4606-A7D3-8C92A5D60433}"/>
              </a:ext>
            </a:extLst>
          </p:cNvPr>
          <p:cNvSpPr/>
          <p:nvPr/>
        </p:nvSpPr>
        <p:spPr>
          <a:xfrm>
            <a:off x="8135488" y="4249784"/>
            <a:ext cx="796241" cy="299356"/>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a:t>Integration</a:t>
            </a:r>
            <a:endParaRPr lang="en-GB" sz="1400" dirty="0"/>
          </a:p>
        </p:txBody>
      </p:sp>
      <p:sp>
        <p:nvSpPr>
          <p:cNvPr id="32" name="Rectangle 31">
            <a:extLst>
              <a:ext uri="{FF2B5EF4-FFF2-40B4-BE49-F238E27FC236}">
                <a16:creationId xmlns:a16="http://schemas.microsoft.com/office/drawing/2014/main" id="{26259CDF-6C8B-469D-AAB7-3DBE53C7D149}"/>
              </a:ext>
            </a:extLst>
          </p:cNvPr>
          <p:cNvSpPr/>
          <p:nvPr/>
        </p:nvSpPr>
        <p:spPr>
          <a:xfrm>
            <a:off x="3921996" y="4260307"/>
            <a:ext cx="796241" cy="299356"/>
          </a:xfrm>
          <a:prstGeom prst="rect">
            <a:avLst/>
          </a:prstGeom>
          <a:solidFill>
            <a:schemeClr val="accent1">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a:t>Security &amp; Privacy</a:t>
            </a:r>
            <a:endParaRPr lang="en-GB" sz="1400" dirty="0"/>
          </a:p>
        </p:txBody>
      </p:sp>
      <p:sp>
        <p:nvSpPr>
          <p:cNvPr id="33" name="TextBox 32">
            <a:extLst>
              <a:ext uri="{FF2B5EF4-FFF2-40B4-BE49-F238E27FC236}">
                <a16:creationId xmlns:a16="http://schemas.microsoft.com/office/drawing/2014/main" id="{DEA2233D-7D79-4F70-B163-E02AAA33F761}"/>
              </a:ext>
            </a:extLst>
          </p:cNvPr>
          <p:cNvSpPr txBox="1"/>
          <p:nvPr/>
        </p:nvSpPr>
        <p:spPr>
          <a:xfrm>
            <a:off x="4718957" y="148471"/>
            <a:ext cx="982980" cy="630942"/>
          </a:xfrm>
          <a:prstGeom prst="rect">
            <a:avLst/>
          </a:prstGeom>
          <a:noFill/>
        </p:spPr>
        <p:txBody>
          <a:bodyPr wrap="square" rtlCol="0">
            <a:spAutoFit/>
          </a:bodyPr>
          <a:lstStyle/>
          <a:p>
            <a:r>
              <a:rPr lang="en-GB" sz="700" dirty="0"/>
              <a:t>Automotive</a:t>
            </a:r>
          </a:p>
          <a:p>
            <a:r>
              <a:rPr lang="en-GB" sz="700" dirty="0"/>
              <a:t>Aerospace</a:t>
            </a:r>
          </a:p>
          <a:p>
            <a:r>
              <a:rPr lang="en-GB" sz="700" dirty="0"/>
              <a:t>Industrial equipment</a:t>
            </a:r>
          </a:p>
          <a:p>
            <a:r>
              <a:rPr lang="en-GB" sz="700" dirty="0"/>
              <a:t>Smart cities</a:t>
            </a:r>
          </a:p>
          <a:p>
            <a:r>
              <a:rPr lang="en-GB" sz="700" dirty="0"/>
              <a:t>Medical</a:t>
            </a:r>
          </a:p>
        </p:txBody>
      </p:sp>
      <p:sp>
        <p:nvSpPr>
          <p:cNvPr id="34" name="TextBox 33">
            <a:extLst>
              <a:ext uri="{FF2B5EF4-FFF2-40B4-BE49-F238E27FC236}">
                <a16:creationId xmlns:a16="http://schemas.microsoft.com/office/drawing/2014/main" id="{F90047F5-C958-4FB0-B24B-9B73DAF1A8CF}"/>
              </a:ext>
            </a:extLst>
          </p:cNvPr>
          <p:cNvSpPr txBox="1"/>
          <p:nvPr/>
        </p:nvSpPr>
        <p:spPr>
          <a:xfrm>
            <a:off x="4718956" y="801394"/>
            <a:ext cx="1221377" cy="630942"/>
          </a:xfrm>
          <a:prstGeom prst="rect">
            <a:avLst/>
          </a:prstGeom>
          <a:noFill/>
        </p:spPr>
        <p:txBody>
          <a:bodyPr wrap="square" rtlCol="0">
            <a:spAutoFit/>
          </a:bodyPr>
          <a:lstStyle/>
          <a:p>
            <a:r>
              <a:rPr lang="en-GB" sz="700" dirty="0"/>
              <a:t>Engineering Development</a:t>
            </a:r>
          </a:p>
          <a:p>
            <a:r>
              <a:rPr lang="en-GB" sz="700" dirty="0"/>
              <a:t>Factory</a:t>
            </a:r>
          </a:p>
          <a:p>
            <a:r>
              <a:rPr lang="en-GB" sz="700" dirty="0"/>
              <a:t>Field Operations</a:t>
            </a:r>
          </a:p>
          <a:p>
            <a:r>
              <a:rPr lang="en-GB" sz="700" dirty="0"/>
              <a:t>User operation</a:t>
            </a:r>
          </a:p>
          <a:p>
            <a:r>
              <a:rPr lang="en-GB" sz="700" dirty="0"/>
              <a:t>Sales &amp; marketing</a:t>
            </a:r>
          </a:p>
        </p:txBody>
      </p:sp>
      <p:sp>
        <p:nvSpPr>
          <p:cNvPr id="35" name="TextBox 34">
            <a:extLst>
              <a:ext uri="{FF2B5EF4-FFF2-40B4-BE49-F238E27FC236}">
                <a16:creationId xmlns:a16="http://schemas.microsoft.com/office/drawing/2014/main" id="{D59C774B-D933-4F20-AEC9-6887EE9692AA}"/>
              </a:ext>
            </a:extLst>
          </p:cNvPr>
          <p:cNvSpPr txBox="1"/>
          <p:nvPr/>
        </p:nvSpPr>
        <p:spPr>
          <a:xfrm>
            <a:off x="4718956" y="1471752"/>
            <a:ext cx="1221377" cy="630942"/>
          </a:xfrm>
          <a:prstGeom prst="rect">
            <a:avLst/>
          </a:prstGeom>
          <a:noFill/>
        </p:spPr>
        <p:txBody>
          <a:bodyPr wrap="square" rtlCol="0">
            <a:spAutoFit/>
          </a:bodyPr>
          <a:lstStyle/>
          <a:p>
            <a:r>
              <a:rPr lang="en-GB" sz="700" dirty="0"/>
              <a:t>Field service operation</a:t>
            </a:r>
          </a:p>
          <a:p>
            <a:r>
              <a:rPr lang="en-GB" sz="700" dirty="0"/>
              <a:t>Engineering review</a:t>
            </a:r>
          </a:p>
          <a:p>
            <a:r>
              <a:rPr lang="en-GB" sz="700" dirty="0"/>
              <a:t>Interactive user manuals</a:t>
            </a:r>
          </a:p>
          <a:p>
            <a:r>
              <a:rPr lang="en-GB" sz="700" dirty="0"/>
              <a:t>Manufacturing assembly</a:t>
            </a:r>
          </a:p>
          <a:p>
            <a:r>
              <a:rPr lang="en-GB" sz="700" dirty="0"/>
              <a:t>Inspection</a:t>
            </a:r>
          </a:p>
        </p:txBody>
      </p:sp>
      <p:sp>
        <p:nvSpPr>
          <p:cNvPr id="36" name="TextBox 35">
            <a:extLst>
              <a:ext uri="{FF2B5EF4-FFF2-40B4-BE49-F238E27FC236}">
                <a16:creationId xmlns:a16="http://schemas.microsoft.com/office/drawing/2014/main" id="{74908EBE-4DCB-4340-92A4-16FFCBF647EC}"/>
              </a:ext>
            </a:extLst>
          </p:cNvPr>
          <p:cNvSpPr txBox="1"/>
          <p:nvPr/>
        </p:nvSpPr>
        <p:spPr>
          <a:xfrm>
            <a:off x="36266" y="4549140"/>
            <a:ext cx="1009810" cy="553998"/>
          </a:xfrm>
          <a:prstGeom prst="rect">
            <a:avLst/>
          </a:prstGeom>
          <a:noFill/>
        </p:spPr>
        <p:txBody>
          <a:bodyPr wrap="square" rtlCol="0">
            <a:spAutoFit/>
          </a:bodyPr>
          <a:lstStyle/>
          <a:p>
            <a:r>
              <a:rPr lang="en-GB" sz="600" dirty="0"/>
              <a:t>Bluetooth</a:t>
            </a:r>
          </a:p>
          <a:p>
            <a:r>
              <a:rPr lang="en-GB" sz="600" dirty="0"/>
              <a:t>Sensors</a:t>
            </a:r>
          </a:p>
          <a:p>
            <a:r>
              <a:rPr lang="en-GB" sz="600" dirty="0"/>
              <a:t>Audio</a:t>
            </a:r>
          </a:p>
          <a:p>
            <a:r>
              <a:rPr lang="en-GB" sz="600" dirty="0"/>
              <a:t>Video</a:t>
            </a:r>
          </a:p>
          <a:p>
            <a:r>
              <a:rPr lang="en-GB" sz="600" dirty="0"/>
              <a:t>RFID</a:t>
            </a:r>
          </a:p>
        </p:txBody>
      </p:sp>
      <p:sp>
        <p:nvSpPr>
          <p:cNvPr id="37" name="Rectangle 36">
            <a:extLst>
              <a:ext uri="{FF2B5EF4-FFF2-40B4-BE49-F238E27FC236}">
                <a16:creationId xmlns:a16="http://schemas.microsoft.com/office/drawing/2014/main" id="{D621B7AE-749A-470E-AC67-BF9C25E4F49B}"/>
              </a:ext>
            </a:extLst>
          </p:cNvPr>
          <p:cNvSpPr/>
          <p:nvPr/>
        </p:nvSpPr>
        <p:spPr>
          <a:xfrm>
            <a:off x="45394" y="4249784"/>
            <a:ext cx="796241" cy="309516"/>
          </a:xfrm>
          <a:prstGeom prst="rect">
            <a:avLst/>
          </a:prstGeom>
          <a:solidFill>
            <a:schemeClr val="tx2">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t>Connectivity</a:t>
            </a:r>
            <a:endParaRPr lang="en-GB" sz="1100" dirty="0"/>
          </a:p>
        </p:txBody>
      </p:sp>
      <p:sp>
        <p:nvSpPr>
          <p:cNvPr id="38" name="Rectangle 37">
            <a:extLst>
              <a:ext uri="{FF2B5EF4-FFF2-40B4-BE49-F238E27FC236}">
                <a16:creationId xmlns:a16="http://schemas.microsoft.com/office/drawing/2014/main" id="{F0A81609-9112-44F0-AD0C-6CEAAFB1255B}"/>
              </a:ext>
            </a:extLst>
          </p:cNvPr>
          <p:cNvSpPr/>
          <p:nvPr/>
        </p:nvSpPr>
        <p:spPr>
          <a:xfrm>
            <a:off x="925501" y="4255227"/>
            <a:ext cx="796241" cy="309516"/>
          </a:xfrm>
          <a:prstGeom prst="rect">
            <a:avLst/>
          </a:prstGeom>
          <a:solidFill>
            <a:schemeClr val="tx2">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t>Performance</a:t>
            </a:r>
            <a:endParaRPr lang="en-GB" sz="1100" dirty="0"/>
          </a:p>
        </p:txBody>
      </p:sp>
      <p:sp>
        <p:nvSpPr>
          <p:cNvPr id="39" name="Rectangle 38">
            <a:extLst>
              <a:ext uri="{FF2B5EF4-FFF2-40B4-BE49-F238E27FC236}">
                <a16:creationId xmlns:a16="http://schemas.microsoft.com/office/drawing/2014/main" id="{00F0A33A-072D-48CB-9C40-3D98C318A279}"/>
              </a:ext>
            </a:extLst>
          </p:cNvPr>
          <p:cNvSpPr/>
          <p:nvPr/>
        </p:nvSpPr>
        <p:spPr>
          <a:xfrm>
            <a:off x="1805608" y="4255227"/>
            <a:ext cx="603361" cy="309516"/>
          </a:xfrm>
          <a:prstGeom prst="rect">
            <a:avLst/>
          </a:prstGeom>
          <a:solidFill>
            <a:schemeClr val="tx2">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00" dirty="0"/>
              <a:t>Experience</a:t>
            </a:r>
            <a:endParaRPr lang="en-GB" sz="500" dirty="0"/>
          </a:p>
        </p:txBody>
      </p:sp>
      <p:sp>
        <p:nvSpPr>
          <p:cNvPr id="40" name="Rectangle 39">
            <a:extLst>
              <a:ext uri="{FF2B5EF4-FFF2-40B4-BE49-F238E27FC236}">
                <a16:creationId xmlns:a16="http://schemas.microsoft.com/office/drawing/2014/main" id="{EE8F2B5F-BEA0-41DC-8E87-7E6C5E1E72D7}"/>
              </a:ext>
            </a:extLst>
          </p:cNvPr>
          <p:cNvSpPr/>
          <p:nvPr/>
        </p:nvSpPr>
        <p:spPr>
          <a:xfrm>
            <a:off x="2492835" y="4254992"/>
            <a:ext cx="719430" cy="309986"/>
          </a:xfrm>
          <a:prstGeom prst="rect">
            <a:avLst/>
          </a:prstGeom>
          <a:solidFill>
            <a:schemeClr val="tx2">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t>Practicality </a:t>
            </a:r>
            <a:endParaRPr lang="en-GB" sz="1100" dirty="0"/>
          </a:p>
        </p:txBody>
      </p:sp>
      <p:sp>
        <p:nvSpPr>
          <p:cNvPr id="41" name="TextBox 40">
            <a:extLst>
              <a:ext uri="{FF2B5EF4-FFF2-40B4-BE49-F238E27FC236}">
                <a16:creationId xmlns:a16="http://schemas.microsoft.com/office/drawing/2014/main" id="{D35248DD-E5E8-44EB-A139-56DD5789A1D9}"/>
              </a:ext>
            </a:extLst>
          </p:cNvPr>
          <p:cNvSpPr txBox="1"/>
          <p:nvPr/>
        </p:nvSpPr>
        <p:spPr>
          <a:xfrm>
            <a:off x="856608" y="4558077"/>
            <a:ext cx="687123" cy="369332"/>
          </a:xfrm>
          <a:prstGeom prst="rect">
            <a:avLst/>
          </a:prstGeom>
          <a:noFill/>
        </p:spPr>
        <p:txBody>
          <a:bodyPr wrap="square" rtlCol="0">
            <a:spAutoFit/>
          </a:bodyPr>
          <a:lstStyle/>
          <a:p>
            <a:r>
              <a:rPr lang="en-GB" sz="600" dirty="0"/>
              <a:t>Graphics</a:t>
            </a:r>
          </a:p>
          <a:p>
            <a:r>
              <a:rPr lang="en-GB" sz="600" dirty="0"/>
              <a:t>CPU</a:t>
            </a:r>
          </a:p>
          <a:p>
            <a:r>
              <a:rPr lang="en-GB" sz="600" dirty="0"/>
              <a:t>Tracking</a:t>
            </a:r>
          </a:p>
        </p:txBody>
      </p:sp>
      <p:sp>
        <p:nvSpPr>
          <p:cNvPr id="42" name="TextBox 41">
            <a:extLst>
              <a:ext uri="{FF2B5EF4-FFF2-40B4-BE49-F238E27FC236}">
                <a16:creationId xmlns:a16="http://schemas.microsoft.com/office/drawing/2014/main" id="{01CBDBA7-19A4-4FDB-84B6-57224D380042}"/>
              </a:ext>
            </a:extLst>
          </p:cNvPr>
          <p:cNvSpPr txBox="1"/>
          <p:nvPr/>
        </p:nvSpPr>
        <p:spPr>
          <a:xfrm>
            <a:off x="1727043" y="4549452"/>
            <a:ext cx="687123" cy="553998"/>
          </a:xfrm>
          <a:prstGeom prst="rect">
            <a:avLst/>
          </a:prstGeom>
          <a:noFill/>
        </p:spPr>
        <p:txBody>
          <a:bodyPr wrap="square" rtlCol="0">
            <a:spAutoFit/>
          </a:bodyPr>
          <a:lstStyle/>
          <a:p>
            <a:r>
              <a:rPr lang="en-GB" sz="600" dirty="0"/>
              <a:t>Field of view</a:t>
            </a:r>
          </a:p>
          <a:p>
            <a:r>
              <a:rPr lang="en-GB" sz="600" dirty="0"/>
              <a:t>Mono/stereo</a:t>
            </a:r>
          </a:p>
          <a:p>
            <a:r>
              <a:rPr lang="en-GB" sz="600" dirty="0"/>
              <a:t>Resolution</a:t>
            </a:r>
          </a:p>
          <a:p>
            <a:r>
              <a:rPr lang="en-GB" sz="600" dirty="0"/>
              <a:t>Audio</a:t>
            </a:r>
          </a:p>
          <a:p>
            <a:r>
              <a:rPr lang="en-GB" sz="600" dirty="0"/>
              <a:t>Touch</a:t>
            </a:r>
          </a:p>
        </p:txBody>
      </p:sp>
      <p:sp>
        <p:nvSpPr>
          <p:cNvPr id="43" name="TextBox 42">
            <a:extLst>
              <a:ext uri="{FF2B5EF4-FFF2-40B4-BE49-F238E27FC236}">
                <a16:creationId xmlns:a16="http://schemas.microsoft.com/office/drawing/2014/main" id="{7D8428A2-325A-4D6C-A663-ABB6794AE7CE}"/>
              </a:ext>
            </a:extLst>
          </p:cNvPr>
          <p:cNvSpPr txBox="1"/>
          <p:nvPr/>
        </p:nvSpPr>
        <p:spPr>
          <a:xfrm>
            <a:off x="2397705" y="4549140"/>
            <a:ext cx="687123" cy="553998"/>
          </a:xfrm>
          <a:prstGeom prst="rect">
            <a:avLst/>
          </a:prstGeom>
          <a:noFill/>
        </p:spPr>
        <p:txBody>
          <a:bodyPr wrap="square" rtlCol="0">
            <a:spAutoFit/>
          </a:bodyPr>
          <a:lstStyle/>
          <a:p>
            <a:r>
              <a:rPr lang="en-GB" sz="600" dirty="0"/>
              <a:t>Battery</a:t>
            </a:r>
          </a:p>
          <a:p>
            <a:r>
              <a:rPr lang="en-GB" sz="600" dirty="0"/>
              <a:t>Ergonomics</a:t>
            </a:r>
          </a:p>
          <a:p>
            <a:r>
              <a:rPr lang="en-GB" sz="600" dirty="0" err="1"/>
              <a:t>Wearability</a:t>
            </a:r>
            <a:endParaRPr lang="en-GB" sz="600" dirty="0"/>
          </a:p>
          <a:p>
            <a:r>
              <a:rPr lang="en-GB" sz="600" dirty="0"/>
              <a:t>Durability</a:t>
            </a:r>
          </a:p>
          <a:p>
            <a:r>
              <a:rPr lang="en-GB" sz="600" dirty="0"/>
              <a:t>Environmental</a:t>
            </a:r>
          </a:p>
        </p:txBody>
      </p:sp>
      <p:sp>
        <p:nvSpPr>
          <p:cNvPr id="44" name="TextBox 43">
            <a:extLst>
              <a:ext uri="{FF2B5EF4-FFF2-40B4-BE49-F238E27FC236}">
                <a16:creationId xmlns:a16="http://schemas.microsoft.com/office/drawing/2014/main" id="{BCBEBAF2-F3F5-4F7A-AC9A-6DC3EF1CA822}"/>
              </a:ext>
            </a:extLst>
          </p:cNvPr>
          <p:cNvSpPr txBox="1"/>
          <p:nvPr/>
        </p:nvSpPr>
        <p:spPr>
          <a:xfrm>
            <a:off x="4767147" y="4556775"/>
            <a:ext cx="687123" cy="369332"/>
          </a:xfrm>
          <a:prstGeom prst="rect">
            <a:avLst/>
          </a:prstGeom>
          <a:noFill/>
        </p:spPr>
        <p:txBody>
          <a:bodyPr wrap="square" rtlCol="0">
            <a:spAutoFit/>
          </a:bodyPr>
          <a:lstStyle/>
          <a:p>
            <a:r>
              <a:rPr lang="en-GB" sz="600" dirty="0"/>
              <a:t>App creation</a:t>
            </a:r>
          </a:p>
          <a:p>
            <a:r>
              <a:rPr lang="en-GB" sz="600" dirty="0"/>
              <a:t>Scripting</a:t>
            </a:r>
          </a:p>
          <a:p>
            <a:r>
              <a:rPr lang="en-GB" sz="600" dirty="0"/>
              <a:t>UI creation</a:t>
            </a:r>
          </a:p>
        </p:txBody>
      </p:sp>
      <p:sp>
        <p:nvSpPr>
          <p:cNvPr id="45" name="TextBox 44">
            <a:extLst>
              <a:ext uri="{FF2B5EF4-FFF2-40B4-BE49-F238E27FC236}">
                <a16:creationId xmlns:a16="http://schemas.microsoft.com/office/drawing/2014/main" id="{5A24CCE1-39E8-4A89-A1EE-107E2A634414}"/>
              </a:ext>
            </a:extLst>
          </p:cNvPr>
          <p:cNvSpPr txBox="1"/>
          <p:nvPr/>
        </p:nvSpPr>
        <p:spPr>
          <a:xfrm>
            <a:off x="5638102" y="4531464"/>
            <a:ext cx="687123" cy="646331"/>
          </a:xfrm>
          <a:prstGeom prst="rect">
            <a:avLst/>
          </a:prstGeom>
          <a:noFill/>
        </p:spPr>
        <p:txBody>
          <a:bodyPr wrap="square" rtlCol="0">
            <a:spAutoFit/>
          </a:bodyPr>
          <a:lstStyle/>
          <a:p>
            <a:r>
              <a:rPr lang="en-GB" sz="600" dirty="0"/>
              <a:t>Interaction</a:t>
            </a:r>
          </a:p>
          <a:p>
            <a:r>
              <a:rPr lang="en-GB" sz="600" dirty="0"/>
              <a:t>UX</a:t>
            </a:r>
          </a:p>
          <a:p>
            <a:r>
              <a:rPr lang="en-GB" sz="600" dirty="0"/>
              <a:t>Tracking</a:t>
            </a:r>
          </a:p>
          <a:p>
            <a:r>
              <a:rPr lang="en-GB" sz="600" dirty="0"/>
              <a:t>Sensor usage</a:t>
            </a:r>
          </a:p>
          <a:p>
            <a:r>
              <a:rPr lang="en-GB" sz="600" dirty="0"/>
              <a:t>Analytics</a:t>
            </a:r>
          </a:p>
          <a:p>
            <a:r>
              <a:rPr lang="en-GB" sz="600" dirty="0"/>
              <a:t>IoT</a:t>
            </a:r>
          </a:p>
        </p:txBody>
      </p:sp>
      <p:sp>
        <p:nvSpPr>
          <p:cNvPr id="46" name="TextBox 45">
            <a:extLst>
              <a:ext uri="{FF2B5EF4-FFF2-40B4-BE49-F238E27FC236}">
                <a16:creationId xmlns:a16="http://schemas.microsoft.com/office/drawing/2014/main" id="{94070DF4-9E2A-47CF-B4FB-8255F1ABC458}"/>
              </a:ext>
            </a:extLst>
          </p:cNvPr>
          <p:cNvSpPr txBox="1"/>
          <p:nvPr/>
        </p:nvSpPr>
        <p:spPr>
          <a:xfrm>
            <a:off x="6657433" y="4547906"/>
            <a:ext cx="687123" cy="276999"/>
          </a:xfrm>
          <a:prstGeom prst="rect">
            <a:avLst/>
          </a:prstGeom>
          <a:noFill/>
        </p:spPr>
        <p:txBody>
          <a:bodyPr wrap="square" rtlCol="0">
            <a:spAutoFit/>
          </a:bodyPr>
          <a:lstStyle/>
          <a:p>
            <a:r>
              <a:rPr lang="en-GB" sz="600" dirty="0"/>
              <a:t>API needs</a:t>
            </a:r>
          </a:p>
          <a:p>
            <a:r>
              <a:rPr lang="en-GB" sz="600" dirty="0"/>
              <a:t>Languages</a:t>
            </a:r>
          </a:p>
        </p:txBody>
      </p:sp>
      <p:sp>
        <p:nvSpPr>
          <p:cNvPr id="47" name="TextBox 46">
            <a:extLst>
              <a:ext uri="{FF2B5EF4-FFF2-40B4-BE49-F238E27FC236}">
                <a16:creationId xmlns:a16="http://schemas.microsoft.com/office/drawing/2014/main" id="{11CDD9E6-AF9E-4C74-B59D-FC409EF61452}"/>
              </a:ext>
            </a:extLst>
          </p:cNvPr>
          <p:cNvSpPr txBox="1"/>
          <p:nvPr/>
        </p:nvSpPr>
        <p:spPr>
          <a:xfrm>
            <a:off x="7402669" y="4564743"/>
            <a:ext cx="687123" cy="553998"/>
          </a:xfrm>
          <a:prstGeom prst="rect">
            <a:avLst/>
          </a:prstGeom>
          <a:noFill/>
        </p:spPr>
        <p:txBody>
          <a:bodyPr wrap="square" rtlCol="0">
            <a:spAutoFit/>
          </a:bodyPr>
          <a:lstStyle/>
          <a:p>
            <a:r>
              <a:rPr lang="en-GB" sz="600" dirty="0"/>
              <a:t>Formats</a:t>
            </a:r>
          </a:p>
          <a:p>
            <a:r>
              <a:rPr lang="en-GB" sz="600" dirty="0"/>
              <a:t>Content</a:t>
            </a:r>
          </a:p>
          <a:p>
            <a:r>
              <a:rPr lang="en-GB" sz="600" dirty="0"/>
              <a:t>Compression</a:t>
            </a:r>
          </a:p>
          <a:p>
            <a:r>
              <a:rPr lang="en-GB" sz="600" dirty="0"/>
              <a:t>Encryption</a:t>
            </a:r>
          </a:p>
          <a:p>
            <a:r>
              <a:rPr lang="en-GB" sz="600" dirty="0"/>
              <a:t>Conversion</a:t>
            </a:r>
          </a:p>
        </p:txBody>
      </p:sp>
      <p:sp>
        <p:nvSpPr>
          <p:cNvPr id="48" name="TextBox 47">
            <a:extLst>
              <a:ext uri="{FF2B5EF4-FFF2-40B4-BE49-F238E27FC236}">
                <a16:creationId xmlns:a16="http://schemas.microsoft.com/office/drawing/2014/main" id="{4E6E84D4-155B-4877-AEDA-D8939A1ED6A4}"/>
              </a:ext>
            </a:extLst>
          </p:cNvPr>
          <p:cNvSpPr txBox="1"/>
          <p:nvPr/>
        </p:nvSpPr>
        <p:spPr>
          <a:xfrm>
            <a:off x="4714909" y="2142110"/>
            <a:ext cx="1398843" cy="846386"/>
          </a:xfrm>
          <a:prstGeom prst="rect">
            <a:avLst/>
          </a:prstGeom>
          <a:noFill/>
        </p:spPr>
        <p:txBody>
          <a:bodyPr wrap="square" rtlCol="0">
            <a:spAutoFit/>
          </a:bodyPr>
          <a:lstStyle/>
          <a:p>
            <a:r>
              <a:rPr lang="en-GB" sz="700" dirty="0"/>
              <a:t>Remote assistance</a:t>
            </a:r>
          </a:p>
          <a:p>
            <a:r>
              <a:rPr lang="en-GB" sz="700" dirty="0"/>
              <a:t>Step by step instructions</a:t>
            </a:r>
          </a:p>
          <a:p>
            <a:r>
              <a:rPr lang="en-GB" sz="700" dirty="0"/>
              <a:t>Reviews</a:t>
            </a:r>
          </a:p>
          <a:p>
            <a:r>
              <a:rPr lang="en-GB" sz="700" dirty="0"/>
              <a:t>Visual compare</a:t>
            </a:r>
          </a:p>
          <a:p>
            <a:r>
              <a:rPr lang="en-GB" sz="700" dirty="0"/>
              <a:t>Multi-participant collaboration</a:t>
            </a:r>
          </a:p>
          <a:p>
            <a:r>
              <a:rPr lang="en-GB" sz="700" dirty="0"/>
              <a:t>Product status (IoT)</a:t>
            </a:r>
          </a:p>
          <a:p>
            <a:endParaRPr lang="en-GB" sz="700" dirty="0"/>
          </a:p>
        </p:txBody>
      </p:sp>
      <p:sp>
        <p:nvSpPr>
          <p:cNvPr id="49" name="TextBox 48">
            <a:extLst>
              <a:ext uri="{FF2B5EF4-FFF2-40B4-BE49-F238E27FC236}">
                <a16:creationId xmlns:a16="http://schemas.microsoft.com/office/drawing/2014/main" id="{C9A3130B-553E-4D06-95E8-CAE6FFE0D7BF}"/>
              </a:ext>
            </a:extLst>
          </p:cNvPr>
          <p:cNvSpPr txBox="1"/>
          <p:nvPr/>
        </p:nvSpPr>
        <p:spPr>
          <a:xfrm>
            <a:off x="8100535" y="4519770"/>
            <a:ext cx="831194" cy="461665"/>
          </a:xfrm>
          <a:prstGeom prst="rect">
            <a:avLst/>
          </a:prstGeom>
          <a:noFill/>
        </p:spPr>
        <p:txBody>
          <a:bodyPr wrap="square" rtlCol="0">
            <a:spAutoFit/>
          </a:bodyPr>
          <a:lstStyle/>
          <a:p>
            <a:r>
              <a:rPr lang="en-GB" sz="600" dirty="0"/>
              <a:t>Business systems</a:t>
            </a:r>
          </a:p>
          <a:p>
            <a:r>
              <a:rPr lang="en-GB" sz="600" dirty="0"/>
              <a:t>PLM</a:t>
            </a:r>
          </a:p>
          <a:p>
            <a:r>
              <a:rPr lang="en-GB" sz="600" dirty="0"/>
              <a:t>ERP</a:t>
            </a:r>
          </a:p>
          <a:p>
            <a:r>
              <a:rPr lang="en-GB" sz="600" dirty="0"/>
              <a:t>SLM</a:t>
            </a:r>
          </a:p>
        </p:txBody>
      </p:sp>
      <p:sp>
        <p:nvSpPr>
          <p:cNvPr id="50" name="Rectangle 49">
            <a:extLst>
              <a:ext uri="{FF2B5EF4-FFF2-40B4-BE49-F238E27FC236}">
                <a16:creationId xmlns:a16="http://schemas.microsoft.com/office/drawing/2014/main" id="{C5616E88-D635-48B8-AC53-A7A142A7F0EC}"/>
              </a:ext>
            </a:extLst>
          </p:cNvPr>
          <p:cNvSpPr/>
          <p:nvPr/>
        </p:nvSpPr>
        <p:spPr>
          <a:xfrm>
            <a:off x="6596744" y="887258"/>
            <a:ext cx="1250768" cy="450669"/>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Related Case studies</a:t>
            </a:r>
          </a:p>
          <a:p>
            <a:pPr algn="ctr"/>
            <a:r>
              <a:rPr lang="en-GB" sz="800" dirty="0"/>
              <a:t>(linked to/from elsewhere)</a:t>
            </a:r>
          </a:p>
        </p:txBody>
      </p:sp>
      <p:sp>
        <p:nvSpPr>
          <p:cNvPr id="51" name="Rectangle 50">
            <a:extLst>
              <a:ext uri="{FF2B5EF4-FFF2-40B4-BE49-F238E27FC236}">
                <a16:creationId xmlns:a16="http://schemas.microsoft.com/office/drawing/2014/main" id="{2CE17FA5-EB3A-4A7C-AB44-DF705CA284B3}"/>
              </a:ext>
            </a:extLst>
          </p:cNvPr>
          <p:cNvSpPr/>
          <p:nvPr/>
        </p:nvSpPr>
        <p:spPr>
          <a:xfrm>
            <a:off x="6596744" y="1504092"/>
            <a:ext cx="1250768" cy="450669"/>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Related Blogs</a:t>
            </a:r>
          </a:p>
          <a:p>
            <a:pPr algn="ctr"/>
            <a:r>
              <a:rPr lang="en-GB" sz="800" dirty="0"/>
              <a:t>(linked to/from elsewhere)</a:t>
            </a:r>
          </a:p>
        </p:txBody>
      </p:sp>
      <p:cxnSp>
        <p:nvCxnSpPr>
          <p:cNvPr id="52" name="Straight Connector 51">
            <a:extLst>
              <a:ext uri="{FF2B5EF4-FFF2-40B4-BE49-F238E27FC236}">
                <a16:creationId xmlns:a16="http://schemas.microsoft.com/office/drawing/2014/main" id="{047F4D56-72F5-4B11-8C55-9D410B126BA5}"/>
              </a:ext>
            </a:extLst>
          </p:cNvPr>
          <p:cNvCxnSpPr>
            <a:cxnSpLocks/>
            <a:stCxn id="50" idx="1"/>
          </p:cNvCxnSpPr>
          <p:nvPr/>
        </p:nvCxnSpPr>
        <p:spPr>
          <a:xfrm flipH="1">
            <a:off x="6067208" y="1112593"/>
            <a:ext cx="529536" cy="0"/>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21C60290-11CE-47B3-AE94-618D8A2EF1F0}"/>
              </a:ext>
            </a:extLst>
          </p:cNvPr>
          <p:cNvCxnSpPr>
            <a:cxnSpLocks/>
            <a:stCxn id="51" idx="1"/>
          </p:cNvCxnSpPr>
          <p:nvPr/>
        </p:nvCxnSpPr>
        <p:spPr>
          <a:xfrm flipH="1">
            <a:off x="6067208" y="1729427"/>
            <a:ext cx="529536" cy="0"/>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sp>
        <p:nvSpPr>
          <p:cNvPr id="54" name="Left Brace 53">
            <a:extLst>
              <a:ext uri="{FF2B5EF4-FFF2-40B4-BE49-F238E27FC236}">
                <a16:creationId xmlns:a16="http://schemas.microsoft.com/office/drawing/2014/main" id="{06D65B66-4F7D-4432-B077-00379949B457}"/>
              </a:ext>
            </a:extLst>
          </p:cNvPr>
          <p:cNvSpPr/>
          <p:nvPr/>
        </p:nvSpPr>
        <p:spPr>
          <a:xfrm rot="5400000">
            <a:off x="7072432" y="5962"/>
            <a:ext cx="299386" cy="1250763"/>
          </a:xfrm>
          <a:prstGeom prst="leftBrace">
            <a:avLst>
              <a:gd name="adj1" fmla="val 17628"/>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5" name="TextBox 54">
            <a:extLst>
              <a:ext uri="{FF2B5EF4-FFF2-40B4-BE49-F238E27FC236}">
                <a16:creationId xmlns:a16="http://schemas.microsoft.com/office/drawing/2014/main" id="{61EB9F67-F31A-4967-979A-A9CDEE34ECFA}"/>
              </a:ext>
            </a:extLst>
          </p:cNvPr>
          <p:cNvSpPr txBox="1"/>
          <p:nvPr/>
        </p:nvSpPr>
        <p:spPr>
          <a:xfrm>
            <a:off x="6398675" y="244831"/>
            <a:ext cx="1630575" cy="246221"/>
          </a:xfrm>
          <a:prstGeom prst="rect">
            <a:avLst/>
          </a:prstGeom>
          <a:noFill/>
        </p:spPr>
        <p:txBody>
          <a:bodyPr wrap="none" rtlCol="0">
            <a:spAutoFit/>
          </a:bodyPr>
          <a:lstStyle/>
          <a:p>
            <a:r>
              <a:rPr lang="en-GB" sz="1000" dirty="0"/>
              <a:t>Tagged and related content</a:t>
            </a:r>
          </a:p>
        </p:txBody>
      </p:sp>
      <p:sp>
        <p:nvSpPr>
          <p:cNvPr id="56" name="Rectangle 55">
            <a:extLst>
              <a:ext uri="{FF2B5EF4-FFF2-40B4-BE49-F238E27FC236}">
                <a16:creationId xmlns:a16="http://schemas.microsoft.com/office/drawing/2014/main" id="{06D0021A-AD50-405A-A286-3262F2B7DF26}"/>
              </a:ext>
            </a:extLst>
          </p:cNvPr>
          <p:cNvSpPr/>
          <p:nvPr/>
        </p:nvSpPr>
        <p:spPr>
          <a:xfrm>
            <a:off x="3296131" y="4254992"/>
            <a:ext cx="541999" cy="309986"/>
          </a:xfrm>
          <a:prstGeom prst="rect">
            <a:avLst/>
          </a:prstGeom>
          <a:solidFill>
            <a:schemeClr val="tx2">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t>Safety </a:t>
            </a:r>
            <a:endParaRPr lang="en-GB" sz="1100" dirty="0"/>
          </a:p>
        </p:txBody>
      </p:sp>
      <p:sp>
        <p:nvSpPr>
          <p:cNvPr id="57" name="Rectangle 56">
            <a:extLst>
              <a:ext uri="{FF2B5EF4-FFF2-40B4-BE49-F238E27FC236}">
                <a16:creationId xmlns:a16="http://schemas.microsoft.com/office/drawing/2014/main" id="{11F5E2E7-275B-4935-8AEB-84E563E12392}"/>
              </a:ext>
            </a:extLst>
          </p:cNvPr>
          <p:cNvSpPr/>
          <p:nvPr/>
        </p:nvSpPr>
        <p:spPr>
          <a:xfrm>
            <a:off x="6596743" y="2285622"/>
            <a:ext cx="1250768" cy="450669"/>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Commercial offerings</a:t>
            </a:r>
          </a:p>
        </p:txBody>
      </p:sp>
      <p:cxnSp>
        <p:nvCxnSpPr>
          <p:cNvPr id="58" name="Straight Connector 57">
            <a:extLst>
              <a:ext uri="{FF2B5EF4-FFF2-40B4-BE49-F238E27FC236}">
                <a16:creationId xmlns:a16="http://schemas.microsoft.com/office/drawing/2014/main" id="{73D4A7C2-D366-4835-9D9B-C07C052413FA}"/>
              </a:ext>
            </a:extLst>
          </p:cNvPr>
          <p:cNvCxnSpPr>
            <a:cxnSpLocks/>
          </p:cNvCxnSpPr>
          <p:nvPr/>
        </p:nvCxnSpPr>
        <p:spPr>
          <a:xfrm flipH="1">
            <a:off x="6067208" y="2510956"/>
            <a:ext cx="529536" cy="0"/>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sp>
        <p:nvSpPr>
          <p:cNvPr id="59" name="Rectangle 58">
            <a:extLst>
              <a:ext uri="{FF2B5EF4-FFF2-40B4-BE49-F238E27FC236}">
                <a16:creationId xmlns:a16="http://schemas.microsoft.com/office/drawing/2014/main" id="{073DC6EB-6DCD-45EA-A233-861E4DA4204E}"/>
              </a:ext>
            </a:extLst>
          </p:cNvPr>
          <p:cNvSpPr/>
          <p:nvPr/>
        </p:nvSpPr>
        <p:spPr>
          <a:xfrm>
            <a:off x="6596739" y="3036952"/>
            <a:ext cx="1250768" cy="450669"/>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t>Value statements and benefits</a:t>
            </a:r>
            <a:endParaRPr lang="en-GB" sz="1400" dirty="0"/>
          </a:p>
        </p:txBody>
      </p:sp>
      <p:cxnSp>
        <p:nvCxnSpPr>
          <p:cNvPr id="60" name="Straight Connector 59">
            <a:extLst>
              <a:ext uri="{FF2B5EF4-FFF2-40B4-BE49-F238E27FC236}">
                <a16:creationId xmlns:a16="http://schemas.microsoft.com/office/drawing/2014/main" id="{40DD7A92-79F8-4585-A4E3-8685D43993D8}"/>
              </a:ext>
            </a:extLst>
          </p:cNvPr>
          <p:cNvCxnSpPr>
            <a:cxnSpLocks/>
          </p:cNvCxnSpPr>
          <p:nvPr/>
        </p:nvCxnSpPr>
        <p:spPr>
          <a:xfrm flipH="1">
            <a:off x="6067204" y="3262286"/>
            <a:ext cx="529536" cy="0"/>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sp>
        <p:nvSpPr>
          <p:cNvPr id="61" name="Rectangle 60">
            <a:extLst>
              <a:ext uri="{FF2B5EF4-FFF2-40B4-BE49-F238E27FC236}">
                <a16:creationId xmlns:a16="http://schemas.microsoft.com/office/drawing/2014/main" id="{FC277A40-B6D6-4AFA-92D8-D4F67917BFFB}"/>
              </a:ext>
            </a:extLst>
          </p:cNvPr>
          <p:cNvSpPr/>
          <p:nvPr/>
        </p:nvSpPr>
        <p:spPr>
          <a:xfrm>
            <a:off x="1621429" y="1561888"/>
            <a:ext cx="1250768" cy="450669"/>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Problem statements</a:t>
            </a:r>
            <a:endParaRPr lang="en-GB" sz="800" dirty="0"/>
          </a:p>
        </p:txBody>
      </p:sp>
      <p:cxnSp>
        <p:nvCxnSpPr>
          <p:cNvPr id="62" name="Straight Connector 61">
            <a:extLst>
              <a:ext uri="{FF2B5EF4-FFF2-40B4-BE49-F238E27FC236}">
                <a16:creationId xmlns:a16="http://schemas.microsoft.com/office/drawing/2014/main" id="{0484AD78-AA65-4B78-B0B2-69CDDEB46173}"/>
              </a:ext>
            </a:extLst>
          </p:cNvPr>
          <p:cNvCxnSpPr>
            <a:cxnSpLocks/>
          </p:cNvCxnSpPr>
          <p:nvPr/>
        </p:nvCxnSpPr>
        <p:spPr>
          <a:xfrm flipH="1">
            <a:off x="2913803" y="1762356"/>
            <a:ext cx="529536" cy="0"/>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pic>
        <p:nvPicPr>
          <p:cNvPr id="63" name="Picture 62" descr="loog.png">
            <a:extLst>
              <a:ext uri="{FF2B5EF4-FFF2-40B4-BE49-F238E27FC236}">
                <a16:creationId xmlns:a16="http://schemas.microsoft.com/office/drawing/2014/main" id="{8DB64AAA-4714-4B19-8DDA-A53CAA2E4DCA}"/>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8351273" y="125975"/>
            <a:ext cx="645520" cy="198713"/>
          </a:xfrm>
          <a:prstGeom prst="rect">
            <a:avLst/>
          </a:prstGeom>
        </p:spPr>
      </p:pic>
    </p:spTree>
    <p:extLst>
      <p:ext uri="{BB962C8B-B14F-4D97-AF65-F5344CB8AC3E}">
        <p14:creationId xmlns:p14="http://schemas.microsoft.com/office/powerpoint/2010/main" val="1802774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5"/>
          <p:cNvSpPr>
            <a:spLocks noGrp="1"/>
          </p:cNvSpPr>
          <p:nvPr>
            <p:ph type="sldNum" sz="quarter" idx="12"/>
          </p:nvPr>
        </p:nvSpPr>
        <p:spPr>
          <a:xfrm>
            <a:off x="6961462" y="4767263"/>
            <a:ext cx="2057400" cy="273844"/>
          </a:xfrm>
        </p:spPr>
        <p:txBody>
          <a:bodyPr/>
          <a:lstStyle/>
          <a:p>
            <a:pPr defTabSz="685800">
              <a:defRPr/>
            </a:pPr>
            <a:fld id="{14A44F08-32FF-CD46-AC36-4CD0520A72DA}" type="slidenum">
              <a:rPr lang="en-US" sz="1350" kern="0">
                <a:solidFill>
                  <a:sysClr val="windowText" lastClr="000000"/>
                </a:solidFill>
              </a:rPr>
              <a:pPr defTabSz="685800">
                <a:defRPr/>
              </a:pPr>
              <a:t>6</a:t>
            </a:fld>
            <a:endParaRPr lang="en-US" sz="1350" kern="0" dirty="0">
              <a:solidFill>
                <a:sysClr val="windowText" lastClr="000000"/>
              </a:solidFill>
            </a:endParaRPr>
          </a:p>
        </p:txBody>
      </p:sp>
      <p:sp>
        <p:nvSpPr>
          <p:cNvPr id="4" name="TextBox 3"/>
          <p:cNvSpPr txBox="1"/>
          <p:nvPr/>
        </p:nvSpPr>
        <p:spPr>
          <a:xfrm>
            <a:off x="497583" y="177691"/>
            <a:ext cx="8209504" cy="461665"/>
          </a:xfrm>
          <a:prstGeom prst="rect">
            <a:avLst/>
          </a:prstGeom>
          <a:noFill/>
        </p:spPr>
        <p:txBody>
          <a:bodyPr wrap="square" rtlCol="0">
            <a:spAutoFit/>
          </a:bodyPr>
          <a:lstStyle/>
          <a:p>
            <a:r>
              <a:rPr lang="en-US" sz="2400" b="1" spc="-150" dirty="0">
                <a:solidFill>
                  <a:srgbClr val="196674"/>
                </a:solidFill>
                <a:latin typeface="+mj-lt"/>
                <a:cs typeface="Cambria"/>
              </a:rPr>
              <a:t>Items to consider</a:t>
            </a:r>
            <a:endParaRPr lang="en-US" sz="3600" b="1" spc="-150" dirty="0">
              <a:solidFill>
                <a:srgbClr val="196674"/>
              </a:solidFill>
              <a:latin typeface="+mj-lt"/>
              <a:cs typeface="Cambria"/>
            </a:endParaRPr>
          </a:p>
        </p:txBody>
      </p:sp>
      <p:sp>
        <p:nvSpPr>
          <p:cNvPr id="3" name="TextBox 2"/>
          <p:cNvSpPr txBox="1"/>
          <p:nvPr/>
        </p:nvSpPr>
        <p:spPr>
          <a:xfrm>
            <a:off x="337962" y="706060"/>
            <a:ext cx="7456777" cy="4524315"/>
          </a:xfrm>
          <a:prstGeom prst="rect">
            <a:avLst/>
          </a:prstGeom>
          <a:noFill/>
        </p:spPr>
        <p:txBody>
          <a:bodyPr wrap="square" rtlCol="0">
            <a:spAutoFit/>
          </a:bodyPr>
          <a:lstStyle/>
          <a:p>
            <a:r>
              <a:rPr lang="en-US" sz="1600" dirty="0"/>
              <a:t>Please consider your submission from the point of view of the Enterprise customers deploying AR.</a:t>
            </a:r>
          </a:p>
          <a:p>
            <a:endParaRPr lang="en-US" sz="1600" dirty="0"/>
          </a:p>
          <a:p>
            <a:r>
              <a:rPr lang="en-US" sz="1600" dirty="0"/>
              <a:t>What are the personas involved in the scenario? </a:t>
            </a:r>
          </a:p>
          <a:p>
            <a:pPr marL="285750" indent="-285750">
              <a:buFont typeface="Arial" panose="020B0604020202020204" pitchFamily="34" charset="0"/>
              <a:buChar char="•"/>
            </a:pPr>
            <a:r>
              <a:rPr lang="en-US" sz="1600" dirty="0"/>
              <a:t>Service technician, engineer, machine operator, inspection technician, </a:t>
            </a:r>
            <a:r>
              <a:rPr lang="en-US" sz="1600" dirty="0" err="1"/>
              <a:t>etc</a:t>
            </a:r>
            <a:r>
              <a:rPr lang="en-US" sz="1600" dirty="0"/>
              <a:t>?</a:t>
            </a:r>
          </a:p>
          <a:p>
            <a:endParaRPr lang="en-US" sz="1600" dirty="0"/>
          </a:p>
          <a:p>
            <a:r>
              <a:rPr lang="en-US" sz="1600" dirty="0"/>
              <a:t>Consider needs such as :</a:t>
            </a:r>
          </a:p>
          <a:p>
            <a:pPr marL="285750" indent="-285750">
              <a:buFont typeface="Arial" panose="020B0604020202020204" pitchFamily="34" charset="0"/>
              <a:buChar char="•"/>
            </a:pPr>
            <a:r>
              <a:rPr lang="en-US" sz="1600" dirty="0"/>
              <a:t>Security</a:t>
            </a:r>
          </a:p>
          <a:p>
            <a:pPr marL="285750" indent="-285750">
              <a:buFont typeface="Arial" panose="020B0604020202020204" pitchFamily="34" charset="0"/>
              <a:buChar char="•"/>
            </a:pPr>
            <a:r>
              <a:rPr lang="en-US" sz="1600" dirty="0"/>
              <a:t>Safety</a:t>
            </a:r>
          </a:p>
          <a:p>
            <a:pPr marL="285750" indent="-285750">
              <a:buFont typeface="Arial" panose="020B0604020202020204" pitchFamily="34" charset="0"/>
              <a:buChar char="•"/>
            </a:pPr>
            <a:r>
              <a:rPr lang="en-US" sz="1600" dirty="0"/>
              <a:t>Authoring </a:t>
            </a:r>
          </a:p>
          <a:p>
            <a:pPr marL="285750" indent="-285750">
              <a:buFont typeface="Arial" panose="020B0604020202020204" pitchFamily="34" charset="0"/>
              <a:buChar char="•"/>
            </a:pPr>
            <a:r>
              <a:rPr lang="en-US" sz="1600" dirty="0"/>
              <a:t>Privacy</a:t>
            </a:r>
          </a:p>
          <a:p>
            <a:pPr marL="285750" indent="-285750">
              <a:buFont typeface="Arial" panose="020B0604020202020204" pitchFamily="34" charset="0"/>
              <a:buChar char="•"/>
            </a:pPr>
            <a:r>
              <a:rPr lang="en-US" sz="1600" dirty="0"/>
              <a:t>System integration</a:t>
            </a:r>
          </a:p>
          <a:p>
            <a:pPr marL="285750" indent="-285750">
              <a:buFont typeface="Arial" panose="020B0604020202020204" pitchFamily="34" charset="0"/>
              <a:buChar char="•"/>
            </a:pPr>
            <a:r>
              <a:rPr lang="en-US" sz="1600" dirty="0"/>
              <a:t>Content re-use and delivery</a:t>
            </a:r>
          </a:p>
          <a:p>
            <a:pPr marL="285750" indent="-285750">
              <a:buFont typeface="Arial" panose="020B0604020202020204" pitchFamily="34" charset="0"/>
              <a:buChar char="•"/>
            </a:pPr>
            <a:r>
              <a:rPr lang="en-US" sz="1600" dirty="0"/>
              <a:t>IoT </a:t>
            </a:r>
          </a:p>
          <a:p>
            <a:pPr marL="285750" indent="-285750">
              <a:buFont typeface="Arial" panose="020B0604020202020204" pitchFamily="34" charset="0"/>
              <a:buChar char="•"/>
            </a:pPr>
            <a:r>
              <a:rPr lang="en-US" sz="1600" dirty="0"/>
              <a:t>Navigation </a:t>
            </a:r>
          </a:p>
          <a:p>
            <a:pPr marL="285750" indent="-285750">
              <a:buFont typeface="Arial" panose="020B0604020202020204" pitchFamily="34" charset="0"/>
              <a:buChar char="•"/>
            </a:pPr>
            <a:r>
              <a:rPr lang="en-US" sz="1600" dirty="0"/>
              <a:t>Digital twin</a:t>
            </a:r>
          </a:p>
          <a:p>
            <a:pPr marL="285750" indent="-285750">
              <a:buFont typeface="Arial" panose="020B0604020202020204" pitchFamily="34" charset="0"/>
              <a:buChar char="•"/>
            </a:pPr>
            <a:endParaRPr lang="en-US" sz="1600" dirty="0"/>
          </a:p>
          <a:p>
            <a:endParaRPr lang="en-US" sz="1600" dirty="0"/>
          </a:p>
        </p:txBody>
      </p:sp>
      <p:sp>
        <p:nvSpPr>
          <p:cNvPr id="6" name="TextBox 5">
            <a:extLst>
              <a:ext uri="{FF2B5EF4-FFF2-40B4-BE49-F238E27FC236}">
                <a16:creationId xmlns:a16="http://schemas.microsoft.com/office/drawing/2014/main" id="{90B7506F-90B9-4A42-9465-695954EBF1B7}"/>
              </a:ext>
            </a:extLst>
          </p:cNvPr>
          <p:cNvSpPr txBox="1"/>
          <p:nvPr/>
        </p:nvSpPr>
        <p:spPr>
          <a:xfrm>
            <a:off x="4296889" y="2326862"/>
            <a:ext cx="3629444" cy="2308324"/>
          </a:xfrm>
          <a:prstGeom prst="rect">
            <a:avLst/>
          </a:prstGeom>
          <a:noFill/>
        </p:spPr>
        <p:txBody>
          <a:bodyPr wrap="square" rtlCol="0">
            <a:spAutoFit/>
          </a:bodyPr>
          <a:lstStyle/>
          <a:p>
            <a:pPr marL="285750" indent="-285750">
              <a:buFont typeface="Arial" panose="020B0604020202020204" pitchFamily="34" charset="0"/>
              <a:buChar char="•"/>
            </a:pPr>
            <a:r>
              <a:rPr lang="en-US" sz="1600" dirty="0"/>
              <a:t>Navigation </a:t>
            </a:r>
          </a:p>
          <a:p>
            <a:pPr marL="285750" indent="-285750">
              <a:buFont typeface="Arial" panose="020B0604020202020204" pitchFamily="34" charset="0"/>
              <a:buChar char="•"/>
            </a:pPr>
            <a:r>
              <a:rPr lang="en-US" sz="1600" dirty="0"/>
              <a:t>User interaction</a:t>
            </a:r>
          </a:p>
          <a:p>
            <a:pPr marL="285750" indent="-285750">
              <a:buFont typeface="Arial" panose="020B0604020202020204" pitchFamily="34" charset="0"/>
              <a:buChar char="•"/>
            </a:pPr>
            <a:r>
              <a:rPr lang="en-US" sz="1600" dirty="0"/>
              <a:t>Data presentation</a:t>
            </a:r>
          </a:p>
          <a:p>
            <a:pPr marL="285750" indent="-285750">
              <a:buFont typeface="Arial" panose="020B0604020202020204" pitchFamily="34" charset="0"/>
              <a:buChar char="•"/>
            </a:pPr>
            <a:r>
              <a:rPr lang="en-US" sz="1600" dirty="0"/>
              <a:t>Digital UI</a:t>
            </a:r>
          </a:p>
          <a:p>
            <a:pPr marL="285750" indent="-285750">
              <a:buFont typeface="Arial" panose="020B0604020202020204" pitchFamily="34" charset="0"/>
              <a:buChar char="•"/>
            </a:pPr>
            <a:r>
              <a:rPr lang="en-US" sz="1600" dirty="0"/>
              <a:t>Device needs</a:t>
            </a:r>
          </a:p>
          <a:p>
            <a:pPr marL="285750" indent="-285750">
              <a:buFont typeface="Arial" panose="020B0604020202020204" pitchFamily="34" charset="0"/>
              <a:buChar char="•"/>
            </a:pPr>
            <a:r>
              <a:rPr lang="en-US" sz="1600" dirty="0"/>
              <a:t>Performance</a:t>
            </a:r>
          </a:p>
          <a:p>
            <a:pPr marL="285750" indent="-285750">
              <a:buFont typeface="Arial" panose="020B0604020202020204" pitchFamily="34" charset="0"/>
              <a:buChar char="•"/>
            </a:pPr>
            <a:r>
              <a:rPr lang="en-US" sz="1600" dirty="0"/>
              <a:t>Automation</a:t>
            </a:r>
          </a:p>
          <a:p>
            <a:pPr marL="285750" indent="-285750">
              <a:buFont typeface="Arial" panose="020B0604020202020204" pitchFamily="34" charset="0"/>
              <a:buChar char="•"/>
            </a:pPr>
            <a:r>
              <a:rPr lang="en-US" sz="1600" dirty="0"/>
              <a:t>Data needs</a:t>
            </a:r>
          </a:p>
          <a:p>
            <a:endParaRPr lang="en-US" sz="1600" dirty="0"/>
          </a:p>
        </p:txBody>
      </p:sp>
    </p:spTree>
    <p:extLst>
      <p:ext uri="{BB962C8B-B14F-4D97-AF65-F5344CB8AC3E}">
        <p14:creationId xmlns:p14="http://schemas.microsoft.com/office/powerpoint/2010/main" val="148938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DAC8A45-9B3E-4ACC-AF46-BFD4B84F5D0B}"/>
              </a:ext>
            </a:extLst>
          </p:cNvPr>
          <p:cNvSpPr>
            <a:spLocks noGrp="1"/>
          </p:cNvSpPr>
          <p:nvPr>
            <p:ph type="sldNum" sz="quarter" idx="12"/>
          </p:nvPr>
        </p:nvSpPr>
        <p:spPr/>
        <p:txBody>
          <a:bodyPr/>
          <a:lstStyle/>
          <a:p>
            <a:pPr defTabSz="914400" fontAlgn="base">
              <a:spcBef>
                <a:spcPct val="0"/>
              </a:spcBef>
              <a:spcAft>
                <a:spcPct val="0"/>
              </a:spcAft>
              <a:defRPr/>
            </a:pPr>
            <a:fld id="{F698A54D-4565-014F-B026-C9E10277AF90}" type="slidenum">
              <a:rPr lang="en-US" smtClean="0">
                <a:ea typeface="ＭＳ Ｐゴシック" charset="0"/>
                <a:cs typeface="ＭＳ Ｐゴシック" charset="0"/>
              </a:rPr>
              <a:pPr defTabSz="914400" fontAlgn="base">
                <a:spcBef>
                  <a:spcPct val="0"/>
                </a:spcBef>
                <a:spcAft>
                  <a:spcPct val="0"/>
                </a:spcAft>
                <a:defRPr/>
              </a:pPr>
              <a:t>7</a:t>
            </a:fld>
            <a:endParaRPr lang="en-US" dirty="0">
              <a:ea typeface="ＭＳ Ｐゴシック" charset="0"/>
              <a:cs typeface="ＭＳ Ｐゴシック" charset="0"/>
            </a:endParaRPr>
          </a:p>
        </p:txBody>
      </p:sp>
      <p:sp>
        <p:nvSpPr>
          <p:cNvPr id="3" name="TextBox 2">
            <a:extLst>
              <a:ext uri="{FF2B5EF4-FFF2-40B4-BE49-F238E27FC236}">
                <a16:creationId xmlns:a16="http://schemas.microsoft.com/office/drawing/2014/main" id="{10F5596F-C28D-40B0-8CCE-482417A3C3BE}"/>
              </a:ext>
            </a:extLst>
          </p:cNvPr>
          <p:cNvSpPr txBox="1"/>
          <p:nvPr/>
        </p:nvSpPr>
        <p:spPr>
          <a:xfrm>
            <a:off x="2425656" y="1526081"/>
            <a:ext cx="4292687" cy="461665"/>
          </a:xfrm>
          <a:prstGeom prst="rect">
            <a:avLst/>
          </a:prstGeom>
          <a:noFill/>
        </p:spPr>
        <p:txBody>
          <a:bodyPr wrap="square" rtlCol="0">
            <a:spAutoFit/>
          </a:bodyPr>
          <a:lstStyle/>
          <a:p>
            <a:r>
              <a:rPr lang="en-US" sz="2400" b="1" spc="-150" dirty="0">
                <a:solidFill>
                  <a:srgbClr val="196674"/>
                </a:solidFill>
                <a:latin typeface="+mj-lt"/>
                <a:cs typeface="Cambria"/>
              </a:rPr>
              <a:t>Please complete the following slides</a:t>
            </a:r>
            <a:endParaRPr lang="en-US" sz="3600" b="1" spc="-150" dirty="0">
              <a:solidFill>
                <a:srgbClr val="196674"/>
              </a:solidFill>
              <a:latin typeface="+mj-lt"/>
              <a:cs typeface="Cambria"/>
            </a:endParaRPr>
          </a:p>
        </p:txBody>
      </p:sp>
    </p:spTree>
    <p:extLst>
      <p:ext uri="{BB962C8B-B14F-4D97-AF65-F5344CB8AC3E}">
        <p14:creationId xmlns:p14="http://schemas.microsoft.com/office/powerpoint/2010/main" val="1254660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31501BF-66CF-4B9A-A0CE-C16C7CED9BB6}"/>
              </a:ext>
            </a:extLst>
          </p:cNvPr>
          <p:cNvSpPr>
            <a:spLocks noGrp="1"/>
          </p:cNvSpPr>
          <p:nvPr>
            <p:ph type="sldNum" sz="quarter" idx="12"/>
          </p:nvPr>
        </p:nvSpPr>
        <p:spPr/>
        <p:txBody>
          <a:bodyPr/>
          <a:lstStyle/>
          <a:p>
            <a:pPr defTabSz="914400" fontAlgn="base">
              <a:spcBef>
                <a:spcPct val="0"/>
              </a:spcBef>
              <a:spcAft>
                <a:spcPct val="0"/>
              </a:spcAft>
              <a:defRPr/>
            </a:pPr>
            <a:fld id="{F698A54D-4565-014F-B026-C9E10277AF90}" type="slidenum">
              <a:rPr lang="en-US" smtClean="0">
                <a:ea typeface="ＭＳ Ｐゴシック" charset="0"/>
                <a:cs typeface="ＭＳ Ｐゴシック" charset="0"/>
              </a:rPr>
              <a:pPr defTabSz="914400" fontAlgn="base">
                <a:spcBef>
                  <a:spcPct val="0"/>
                </a:spcBef>
                <a:spcAft>
                  <a:spcPct val="0"/>
                </a:spcAft>
                <a:defRPr/>
              </a:pPr>
              <a:t>8</a:t>
            </a:fld>
            <a:endParaRPr lang="en-US" dirty="0">
              <a:ea typeface="ＭＳ Ｐゴシック" charset="0"/>
              <a:cs typeface="ＭＳ Ｐゴシック" charset="0"/>
            </a:endParaRPr>
          </a:p>
        </p:txBody>
      </p:sp>
      <p:sp>
        <p:nvSpPr>
          <p:cNvPr id="3" name="Rectangle 2">
            <a:extLst>
              <a:ext uri="{FF2B5EF4-FFF2-40B4-BE49-F238E27FC236}">
                <a16:creationId xmlns:a16="http://schemas.microsoft.com/office/drawing/2014/main" id="{5FB228B2-94D5-4977-84CC-45F21C69F3D0}"/>
              </a:ext>
            </a:extLst>
          </p:cNvPr>
          <p:cNvSpPr/>
          <p:nvPr/>
        </p:nvSpPr>
        <p:spPr>
          <a:xfrm>
            <a:off x="4713997" y="411825"/>
            <a:ext cx="4572000" cy="2862322"/>
          </a:xfrm>
          <a:prstGeom prst="rect">
            <a:avLst/>
          </a:prstGeom>
        </p:spPr>
        <p:txBody>
          <a:bodyPr>
            <a:spAutoFit/>
          </a:bodyPr>
          <a:lstStyle/>
          <a:p>
            <a:r>
              <a:rPr lang="en-US" sz="1200" dirty="0"/>
              <a:t>Examples:</a:t>
            </a:r>
          </a:p>
          <a:p>
            <a:pPr marL="342900" indent="-342900">
              <a:buFont typeface="Arial" panose="020B0604020202020204" pitchFamily="34" charset="0"/>
              <a:buChar char="•"/>
            </a:pPr>
            <a:r>
              <a:rPr lang="en-US" sz="1200" dirty="0"/>
              <a:t>Architecture and Construction</a:t>
            </a:r>
          </a:p>
          <a:p>
            <a:pPr marL="342900" indent="-342900">
              <a:buFont typeface="Arial" panose="020B0604020202020204" pitchFamily="34" charset="0"/>
              <a:buChar char="•"/>
            </a:pPr>
            <a:r>
              <a:rPr lang="en-US" sz="1200" dirty="0"/>
              <a:t>Automotive</a:t>
            </a:r>
          </a:p>
          <a:p>
            <a:pPr marL="342900" indent="-342900">
              <a:buFont typeface="Arial" panose="020B0604020202020204" pitchFamily="34" charset="0"/>
              <a:buChar char="•"/>
            </a:pPr>
            <a:r>
              <a:rPr lang="en-US" sz="1200" dirty="0"/>
              <a:t>Aviation and aerospace</a:t>
            </a:r>
          </a:p>
          <a:p>
            <a:pPr marL="342900" indent="-342900">
              <a:buFont typeface="Arial" panose="020B0604020202020204" pitchFamily="34" charset="0"/>
              <a:buChar char="•"/>
            </a:pPr>
            <a:r>
              <a:rPr lang="en-US" sz="1200" dirty="0"/>
              <a:t>Consumer goods &amp; high tech</a:t>
            </a:r>
          </a:p>
          <a:p>
            <a:pPr marL="342900" indent="-342900">
              <a:buFont typeface="Arial" panose="020B0604020202020204" pitchFamily="34" charset="0"/>
              <a:buChar char="•"/>
            </a:pPr>
            <a:r>
              <a:rPr lang="en-US" sz="1200" dirty="0"/>
              <a:t>Emergency response</a:t>
            </a:r>
          </a:p>
          <a:p>
            <a:pPr marL="342900" indent="-342900">
              <a:buFont typeface="Arial" panose="020B0604020202020204" pitchFamily="34" charset="0"/>
              <a:buChar char="•"/>
            </a:pPr>
            <a:r>
              <a:rPr lang="en-US" sz="1200" dirty="0"/>
              <a:t>Footwear and apparel</a:t>
            </a:r>
          </a:p>
          <a:p>
            <a:pPr marL="342900" indent="-342900">
              <a:buFont typeface="Arial" panose="020B0604020202020204" pitchFamily="34" charset="0"/>
              <a:buChar char="•"/>
            </a:pPr>
            <a:r>
              <a:rPr lang="en-US" sz="1200" dirty="0"/>
              <a:t>Healthcare </a:t>
            </a:r>
          </a:p>
          <a:p>
            <a:pPr marL="342900" indent="-342900">
              <a:buFont typeface="Arial" panose="020B0604020202020204" pitchFamily="34" charset="0"/>
              <a:buChar char="•"/>
            </a:pPr>
            <a:r>
              <a:rPr lang="en-US" sz="1200" dirty="0"/>
              <a:t>Industrial equipment</a:t>
            </a:r>
          </a:p>
          <a:p>
            <a:pPr marL="342900" indent="-342900">
              <a:buFont typeface="Arial" panose="020B0604020202020204" pitchFamily="34" charset="0"/>
              <a:buChar char="•"/>
            </a:pPr>
            <a:r>
              <a:rPr lang="en-US" sz="1200" dirty="0"/>
              <a:t>Life sciences</a:t>
            </a:r>
          </a:p>
          <a:p>
            <a:pPr marL="342900" indent="-342900">
              <a:buFont typeface="Arial" panose="020B0604020202020204" pitchFamily="34" charset="0"/>
              <a:buChar char="•"/>
            </a:pPr>
            <a:r>
              <a:rPr lang="en-US" sz="1200" dirty="0"/>
              <a:t>Process industries</a:t>
            </a:r>
          </a:p>
          <a:p>
            <a:pPr marL="342900" indent="-342900">
              <a:buFont typeface="Arial" panose="020B0604020202020204" pitchFamily="34" charset="0"/>
              <a:buChar char="•"/>
            </a:pPr>
            <a:r>
              <a:rPr lang="en-US" sz="1200" dirty="0"/>
              <a:t>Smart cities &amp; utilities</a:t>
            </a:r>
          </a:p>
          <a:p>
            <a:pPr marL="342900" indent="-342900">
              <a:buFont typeface="Arial" panose="020B0604020202020204" pitchFamily="34" charset="0"/>
              <a:buChar char="•"/>
            </a:pPr>
            <a:r>
              <a:rPr lang="en-US" sz="1200" dirty="0"/>
              <a:t>Shipbuilding</a:t>
            </a:r>
          </a:p>
          <a:p>
            <a:pPr marL="342900" indent="-342900">
              <a:buFont typeface="Arial" panose="020B0604020202020204" pitchFamily="34" charset="0"/>
              <a:buChar char="•"/>
            </a:pPr>
            <a:r>
              <a:rPr lang="en-US" sz="1200" dirty="0"/>
              <a:t>Toys and games</a:t>
            </a:r>
          </a:p>
          <a:p>
            <a:pPr marL="342900" indent="-342900">
              <a:buFont typeface="Arial" panose="020B0604020202020204" pitchFamily="34" charset="0"/>
              <a:buChar char="•"/>
            </a:pPr>
            <a:r>
              <a:rPr lang="en-US" sz="1200" dirty="0"/>
              <a:t>Other (please provide)</a:t>
            </a:r>
            <a:endParaRPr lang="en-GB" dirty="0"/>
          </a:p>
        </p:txBody>
      </p:sp>
      <p:sp>
        <p:nvSpPr>
          <p:cNvPr id="4" name="TextBox 3">
            <a:extLst>
              <a:ext uri="{FF2B5EF4-FFF2-40B4-BE49-F238E27FC236}">
                <a16:creationId xmlns:a16="http://schemas.microsoft.com/office/drawing/2014/main" id="{D3699810-D448-4F0D-A3D3-67033BA0333E}"/>
              </a:ext>
            </a:extLst>
          </p:cNvPr>
          <p:cNvSpPr txBox="1"/>
          <p:nvPr/>
        </p:nvSpPr>
        <p:spPr>
          <a:xfrm>
            <a:off x="4907487" y="0"/>
            <a:ext cx="4292687" cy="461665"/>
          </a:xfrm>
          <a:prstGeom prst="rect">
            <a:avLst/>
          </a:prstGeom>
          <a:noFill/>
        </p:spPr>
        <p:txBody>
          <a:bodyPr wrap="square" rtlCol="0">
            <a:spAutoFit/>
          </a:bodyPr>
          <a:lstStyle/>
          <a:p>
            <a:r>
              <a:rPr lang="en-US" sz="2400" b="1" spc="-150" dirty="0">
                <a:solidFill>
                  <a:srgbClr val="196674"/>
                </a:solidFill>
                <a:latin typeface="+mj-lt"/>
                <a:cs typeface="Cambria"/>
              </a:rPr>
              <a:t>Target Industry</a:t>
            </a:r>
            <a:endParaRPr lang="en-US" sz="3600" b="1" spc="-150" dirty="0">
              <a:solidFill>
                <a:srgbClr val="196674"/>
              </a:solidFill>
              <a:latin typeface="+mj-lt"/>
              <a:cs typeface="Cambria"/>
            </a:endParaRPr>
          </a:p>
        </p:txBody>
      </p:sp>
      <p:sp>
        <p:nvSpPr>
          <p:cNvPr id="5" name="Rectangle 4">
            <a:extLst>
              <a:ext uri="{FF2B5EF4-FFF2-40B4-BE49-F238E27FC236}">
                <a16:creationId xmlns:a16="http://schemas.microsoft.com/office/drawing/2014/main" id="{3DE19167-8A97-43D2-A59C-464644F7DA93}"/>
              </a:ext>
            </a:extLst>
          </p:cNvPr>
          <p:cNvSpPr/>
          <p:nvPr/>
        </p:nvSpPr>
        <p:spPr>
          <a:xfrm>
            <a:off x="4815423" y="3379847"/>
            <a:ext cx="4241193" cy="6616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i="1" dirty="0"/>
              <a:t>Please enter your target industry here, if known. </a:t>
            </a:r>
          </a:p>
        </p:txBody>
      </p:sp>
    </p:spTree>
    <p:extLst>
      <p:ext uri="{BB962C8B-B14F-4D97-AF65-F5344CB8AC3E}">
        <p14:creationId xmlns:p14="http://schemas.microsoft.com/office/powerpoint/2010/main" val="3704829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E988F90-93FD-4309-ABA8-2F8E35981299}"/>
              </a:ext>
            </a:extLst>
          </p:cNvPr>
          <p:cNvSpPr>
            <a:spLocks noGrp="1"/>
          </p:cNvSpPr>
          <p:nvPr>
            <p:ph type="sldNum" sz="quarter" idx="12"/>
          </p:nvPr>
        </p:nvSpPr>
        <p:spPr/>
        <p:txBody>
          <a:bodyPr/>
          <a:lstStyle/>
          <a:p>
            <a:pPr defTabSz="914400" fontAlgn="base">
              <a:spcBef>
                <a:spcPct val="0"/>
              </a:spcBef>
              <a:spcAft>
                <a:spcPct val="0"/>
              </a:spcAft>
              <a:defRPr/>
            </a:pPr>
            <a:fld id="{F698A54D-4565-014F-B026-C9E10277AF90}" type="slidenum">
              <a:rPr lang="en-US" smtClean="0">
                <a:ea typeface="ＭＳ Ｐゴシック" charset="0"/>
                <a:cs typeface="ＭＳ Ｐゴシック" charset="0"/>
              </a:rPr>
              <a:pPr defTabSz="914400" fontAlgn="base">
                <a:spcBef>
                  <a:spcPct val="0"/>
                </a:spcBef>
                <a:spcAft>
                  <a:spcPct val="0"/>
                </a:spcAft>
                <a:defRPr/>
              </a:pPr>
              <a:t>9</a:t>
            </a:fld>
            <a:endParaRPr lang="en-US" dirty="0">
              <a:ea typeface="ＭＳ Ｐゴシック" charset="0"/>
              <a:cs typeface="ＭＳ Ｐゴシック" charset="0"/>
            </a:endParaRPr>
          </a:p>
        </p:txBody>
      </p:sp>
      <p:sp>
        <p:nvSpPr>
          <p:cNvPr id="3" name="TextBox 2">
            <a:extLst>
              <a:ext uri="{FF2B5EF4-FFF2-40B4-BE49-F238E27FC236}">
                <a16:creationId xmlns:a16="http://schemas.microsoft.com/office/drawing/2014/main" id="{CC3565CE-7D79-4428-A41D-B9FDC0F49D6B}"/>
              </a:ext>
            </a:extLst>
          </p:cNvPr>
          <p:cNvSpPr txBox="1"/>
          <p:nvPr/>
        </p:nvSpPr>
        <p:spPr>
          <a:xfrm>
            <a:off x="4648199" y="0"/>
            <a:ext cx="4495801" cy="523220"/>
          </a:xfrm>
          <a:prstGeom prst="rect">
            <a:avLst/>
          </a:prstGeom>
          <a:noFill/>
        </p:spPr>
        <p:txBody>
          <a:bodyPr wrap="square" rtlCol="0">
            <a:spAutoFit/>
          </a:bodyPr>
          <a:lstStyle/>
          <a:p>
            <a:r>
              <a:rPr lang="en-US" sz="2800" b="1" spc="-150" dirty="0">
                <a:solidFill>
                  <a:srgbClr val="196674"/>
                </a:solidFill>
                <a:latin typeface="+mj-lt"/>
                <a:cs typeface="Cambria"/>
              </a:rPr>
              <a:t>Settings Examples</a:t>
            </a:r>
          </a:p>
        </p:txBody>
      </p:sp>
      <p:sp>
        <p:nvSpPr>
          <p:cNvPr id="5" name="TextBox 4">
            <a:extLst>
              <a:ext uri="{FF2B5EF4-FFF2-40B4-BE49-F238E27FC236}">
                <a16:creationId xmlns:a16="http://schemas.microsoft.com/office/drawing/2014/main" id="{AA3829EF-330E-4D8B-8BC7-84B2A3DE002C}"/>
              </a:ext>
            </a:extLst>
          </p:cNvPr>
          <p:cNvSpPr txBox="1"/>
          <p:nvPr/>
        </p:nvSpPr>
        <p:spPr>
          <a:xfrm>
            <a:off x="4648199" y="904187"/>
            <a:ext cx="2923342" cy="3477875"/>
          </a:xfrm>
          <a:prstGeom prst="rect">
            <a:avLst/>
          </a:prstGeom>
          <a:noFill/>
        </p:spPr>
        <p:txBody>
          <a:bodyPr wrap="square" rtlCol="0">
            <a:spAutoFit/>
          </a:bodyPr>
          <a:lstStyle/>
          <a:p>
            <a:pPr marL="171450" indent="-171450">
              <a:buFont typeface="Arial" panose="020B0604020202020204" pitchFamily="34" charset="0"/>
              <a:buChar char="•"/>
            </a:pPr>
            <a:r>
              <a:rPr lang="en-US" sz="1100" b="1" dirty="0"/>
              <a:t>Engineering development</a:t>
            </a:r>
          </a:p>
          <a:p>
            <a:pPr marL="800100" lvl="1" indent="-342900">
              <a:buFont typeface="Arial" panose="020B0604020202020204" pitchFamily="34" charset="0"/>
              <a:buChar char="•"/>
            </a:pPr>
            <a:r>
              <a:rPr lang="en-US" sz="1100" dirty="0"/>
              <a:t>Prototype development</a:t>
            </a:r>
          </a:p>
          <a:p>
            <a:pPr marL="800100" lvl="1" indent="-342900">
              <a:buFont typeface="Arial" panose="020B0604020202020204" pitchFamily="34" charset="0"/>
              <a:buChar char="•"/>
            </a:pPr>
            <a:r>
              <a:rPr lang="en-US" sz="1100" dirty="0"/>
              <a:t>Design</a:t>
            </a:r>
          </a:p>
          <a:p>
            <a:pPr marL="800100" lvl="1" indent="-342900">
              <a:buFont typeface="Arial" panose="020B0604020202020204" pitchFamily="34" charset="0"/>
              <a:buChar char="•"/>
            </a:pPr>
            <a:r>
              <a:rPr lang="en-US" sz="1100" dirty="0"/>
              <a:t>Test</a:t>
            </a:r>
          </a:p>
          <a:p>
            <a:pPr marL="171450" indent="-171450">
              <a:buFont typeface="Arial" panose="020B0604020202020204" pitchFamily="34" charset="0"/>
              <a:buChar char="•"/>
            </a:pPr>
            <a:r>
              <a:rPr lang="en-US" sz="1100" b="1" dirty="0"/>
              <a:t>Factory</a:t>
            </a:r>
          </a:p>
          <a:p>
            <a:pPr marL="742950" lvl="1" indent="-285750">
              <a:buFont typeface="Arial" panose="020B0604020202020204" pitchFamily="34" charset="0"/>
              <a:buChar char="•"/>
            </a:pPr>
            <a:r>
              <a:rPr lang="en-US" sz="1100" dirty="0"/>
              <a:t>Manufacturing processes</a:t>
            </a:r>
          </a:p>
          <a:p>
            <a:pPr marL="742950" lvl="1" indent="-285750">
              <a:buFont typeface="Arial" panose="020B0604020202020204" pitchFamily="34" charset="0"/>
              <a:buChar char="•"/>
            </a:pPr>
            <a:r>
              <a:rPr lang="en-US" sz="1100" dirty="0"/>
              <a:t>Factory operations</a:t>
            </a:r>
          </a:p>
          <a:p>
            <a:pPr marL="171450" indent="-171450">
              <a:buFont typeface="Arial" panose="020B0604020202020204" pitchFamily="34" charset="0"/>
              <a:buChar char="•"/>
            </a:pPr>
            <a:r>
              <a:rPr lang="en-US" sz="1100" b="1" dirty="0"/>
              <a:t>Field operations</a:t>
            </a:r>
          </a:p>
          <a:p>
            <a:pPr marL="742950" lvl="1" indent="-285750">
              <a:buFont typeface="Arial" panose="020B0604020202020204" pitchFamily="34" charset="0"/>
              <a:buChar char="•"/>
            </a:pPr>
            <a:r>
              <a:rPr lang="en-US" sz="1100" dirty="0"/>
              <a:t>Field service and repair</a:t>
            </a:r>
          </a:p>
          <a:p>
            <a:pPr marL="742950" lvl="1" indent="-285750">
              <a:buFont typeface="Arial" panose="020B0604020202020204" pitchFamily="34" charset="0"/>
              <a:buChar char="•"/>
            </a:pPr>
            <a:r>
              <a:rPr lang="en-US" sz="1100" dirty="0"/>
              <a:t>Maintenance</a:t>
            </a:r>
          </a:p>
          <a:p>
            <a:pPr marL="742950" lvl="1" indent="-285750">
              <a:buFont typeface="Arial" panose="020B0604020202020204" pitchFamily="34" charset="0"/>
              <a:buChar char="•"/>
            </a:pPr>
            <a:r>
              <a:rPr lang="en-US" sz="1100" dirty="0"/>
              <a:t>Diagnostics</a:t>
            </a:r>
          </a:p>
          <a:p>
            <a:pPr marL="171450" indent="-171450">
              <a:buFont typeface="Arial" panose="020B0604020202020204" pitchFamily="34" charset="0"/>
              <a:buChar char="•"/>
            </a:pPr>
            <a:r>
              <a:rPr lang="en-US" sz="1100" b="1" dirty="0"/>
              <a:t>User operations</a:t>
            </a:r>
          </a:p>
          <a:p>
            <a:pPr marL="742950" lvl="1" indent="-285750">
              <a:buFont typeface="Arial" panose="020B0604020202020204" pitchFamily="34" charset="0"/>
              <a:buChar char="•"/>
            </a:pPr>
            <a:r>
              <a:rPr lang="en-US" sz="1100" dirty="0"/>
              <a:t>Interactive user instructions</a:t>
            </a:r>
          </a:p>
          <a:p>
            <a:pPr marL="742950" lvl="1" indent="-285750">
              <a:buFont typeface="Arial" panose="020B0604020202020204" pitchFamily="34" charset="0"/>
              <a:buChar char="•"/>
            </a:pPr>
            <a:r>
              <a:rPr lang="en-US" sz="1100" dirty="0"/>
              <a:t>Consumer diagnostics</a:t>
            </a:r>
          </a:p>
          <a:p>
            <a:pPr marL="742950" lvl="1" indent="-285750">
              <a:buFont typeface="Arial" panose="020B0604020202020204" pitchFamily="34" charset="0"/>
              <a:buChar char="•"/>
            </a:pPr>
            <a:r>
              <a:rPr lang="en-US" sz="1100" dirty="0"/>
              <a:t>Virtual operation and interaction</a:t>
            </a:r>
          </a:p>
          <a:p>
            <a:pPr marL="171450" indent="-171450">
              <a:buFont typeface="Arial" panose="020B0604020202020204" pitchFamily="34" charset="0"/>
              <a:buChar char="•"/>
            </a:pPr>
            <a:r>
              <a:rPr lang="en-US" sz="1100" b="1" dirty="0"/>
              <a:t>Warehousing and Logistics</a:t>
            </a:r>
          </a:p>
          <a:p>
            <a:pPr marL="171450" indent="-171450">
              <a:buFont typeface="Arial" panose="020B0604020202020204" pitchFamily="34" charset="0"/>
              <a:buChar char="•"/>
            </a:pPr>
            <a:r>
              <a:rPr lang="en-US" sz="1100" b="1" dirty="0"/>
              <a:t>Sales and marketing</a:t>
            </a:r>
          </a:p>
          <a:p>
            <a:pPr marL="742950" lvl="1" indent="-285750">
              <a:buFont typeface="Arial" panose="020B0604020202020204" pitchFamily="34" charset="0"/>
              <a:buChar char="•"/>
            </a:pPr>
            <a:r>
              <a:rPr lang="en-US" sz="1100" dirty="0"/>
              <a:t>Prospect presentations</a:t>
            </a:r>
          </a:p>
          <a:p>
            <a:pPr marL="742950" lvl="1" indent="-285750">
              <a:buFont typeface="Arial" panose="020B0604020202020204" pitchFamily="34" charset="0"/>
              <a:buChar char="•"/>
            </a:pPr>
            <a:r>
              <a:rPr lang="en-US" sz="1100" dirty="0"/>
              <a:t>Marketing promotions</a:t>
            </a:r>
          </a:p>
          <a:p>
            <a:pPr marL="171450" indent="-171450">
              <a:buFont typeface="Arial" panose="020B0604020202020204" pitchFamily="34" charset="0"/>
              <a:buChar char="•"/>
            </a:pPr>
            <a:r>
              <a:rPr lang="en-US" sz="1100" b="1" dirty="0"/>
              <a:t>Other</a:t>
            </a:r>
            <a:r>
              <a:rPr lang="en-US" sz="1100" dirty="0"/>
              <a:t> (please provide)</a:t>
            </a:r>
          </a:p>
        </p:txBody>
      </p:sp>
      <p:sp>
        <p:nvSpPr>
          <p:cNvPr id="6" name="TextBox 5">
            <a:extLst>
              <a:ext uri="{FF2B5EF4-FFF2-40B4-BE49-F238E27FC236}">
                <a16:creationId xmlns:a16="http://schemas.microsoft.com/office/drawing/2014/main" id="{92526903-8FBB-40DA-8938-8426C59E592B}"/>
              </a:ext>
            </a:extLst>
          </p:cNvPr>
          <p:cNvSpPr txBox="1"/>
          <p:nvPr/>
        </p:nvSpPr>
        <p:spPr>
          <a:xfrm>
            <a:off x="4648199" y="380967"/>
            <a:ext cx="3602466" cy="646331"/>
          </a:xfrm>
          <a:prstGeom prst="rect">
            <a:avLst/>
          </a:prstGeom>
          <a:noFill/>
        </p:spPr>
        <p:txBody>
          <a:bodyPr wrap="square" rtlCol="0">
            <a:spAutoFit/>
          </a:bodyPr>
          <a:lstStyle/>
          <a:p>
            <a:r>
              <a:rPr lang="en-GB" sz="1200" dirty="0"/>
              <a:t>The </a:t>
            </a:r>
            <a:r>
              <a:rPr lang="en-GB" sz="1200" i="1" dirty="0"/>
              <a:t>setting is the area of a business where the technology/process is to be applied</a:t>
            </a:r>
          </a:p>
          <a:p>
            <a:r>
              <a:rPr lang="en-GB" sz="1200" i="1" dirty="0"/>
              <a:t>Examples:</a:t>
            </a:r>
            <a:endParaRPr lang="en-GB" sz="1200" dirty="0"/>
          </a:p>
        </p:txBody>
      </p:sp>
      <p:sp>
        <p:nvSpPr>
          <p:cNvPr id="7" name="Rectangle 6">
            <a:extLst>
              <a:ext uri="{FF2B5EF4-FFF2-40B4-BE49-F238E27FC236}">
                <a16:creationId xmlns:a16="http://schemas.microsoft.com/office/drawing/2014/main" id="{2A225A69-AE87-4F56-8D08-A04E6C7D863E}"/>
              </a:ext>
            </a:extLst>
          </p:cNvPr>
          <p:cNvSpPr/>
          <p:nvPr/>
        </p:nvSpPr>
        <p:spPr>
          <a:xfrm>
            <a:off x="4777669" y="4300868"/>
            <a:ext cx="4241193" cy="6616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i="1" dirty="0"/>
              <a:t>Please enter your setting here, if known. </a:t>
            </a:r>
          </a:p>
        </p:txBody>
      </p:sp>
    </p:spTree>
    <p:extLst>
      <p:ext uri="{BB962C8B-B14F-4D97-AF65-F5344CB8AC3E}">
        <p14:creationId xmlns:p14="http://schemas.microsoft.com/office/powerpoint/2010/main" val="166570521"/>
      </p:ext>
    </p:extLst>
  </p:cSld>
  <p:clrMapOvr>
    <a:masterClrMapping/>
  </p:clrMapOvr>
</p:sld>
</file>

<file path=ppt/theme/theme1.xml><?xml version="1.0" encoding="utf-8"?>
<a:theme xmlns:a="http://schemas.openxmlformats.org/drawingml/2006/main" name="Area Brand 2016">
  <a:themeElements>
    <a:clrScheme name="Custom 3">
      <a:dk1>
        <a:sysClr val="windowText" lastClr="000000"/>
      </a:dk1>
      <a:lt1>
        <a:sysClr val="window" lastClr="FFFFFF"/>
      </a:lt1>
      <a:dk2>
        <a:srgbClr val="0A364A"/>
      </a:dk2>
      <a:lt2>
        <a:srgbClr val="E7E7E7"/>
      </a:lt2>
      <a:accent1>
        <a:srgbClr val="0A364A"/>
      </a:accent1>
      <a:accent2>
        <a:srgbClr val="196674"/>
      </a:accent2>
      <a:accent3>
        <a:srgbClr val="33A6B2"/>
      </a:accent3>
      <a:accent4>
        <a:srgbClr val="9AC836"/>
      </a:accent4>
      <a:accent5>
        <a:srgbClr val="D0E64B"/>
      </a:accent5>
      <a:accent6>
        <a:srgbClr val="999999"/>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EA_Main_Template-May5" id="{6C4C7D82-0D76-3647-86C3-628C3EF9DD07}" vid="{A16B8657-7213-0648-A3D4-DB8E70DA5C3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A60C18BB387342BB34787A86A2CA30" ma:contentTypeVersion="" ma:contentTypeDescription="Create a new document." ma:contentTypeScope="" ma:versionID="a488d9936e2d3aa25be4cdd3511e0f5a">
  <xsd:schema xmlns:xsd="http://www.w3.org/2001/XMLSchema" xmlns:xs="http://www.w3.org/2001/XMLSchema" xmlns:p="http://schemas.microsoft.com/office/2006/metadata/properties" xmlns:ns2="21527a28-cfb0-42f5-bccf-f76eb3bd23a0" targetNamespace="http://schemas.microsoft.com/office/2006/metadata/properties" ma:root="true" ma:fieldsID="cd5699fe34386cbd844b8c28a7974884" ns2:_="">
    <xsd:import namespace="21527a28-cfb0-42f5-bccf-f76eb3bd23a0"/>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527a28-cfb0-42f5-bccf-f76eb3bd23a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9520CD2-14E3-4E88-9E91-56D203D4A7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1527a28-cfb0-42f5-bccf-f76eb3bd23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38BE884-C4F0-42F4-B4F7-D527B2FE06C5}">
  <ds:schemaRefs>
    <ds:schemaRef ds:uri="http://schemas.microsoft.com/office/2006/documentManagement/types"/>
    <ds:schemaRef ds:uri="http://purl.org/dc/terms/"/>
    <ds:schemaRef ds:uri="http://schemas.openxmlformats.org/package/2006/metadata/core-properties"/>
    <ds:schemaRef ds:uri="http://schemas.microsoft.com/office/2006/metadata/properties"/>
    <ds:schemaRef ds:uri="http://www.w3.org/XML/1998/namespace"/>
    <ds:schemaRef ds:uri="http://purl.org/dc/elements/1.1/"/>
    <ds:schemaRef ds:uri="21527a28-cfb0-42f5-bccf-f76eb3bd23a0"/>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23DDCA5F-B747-4DD0-812A-5ADF9C45BCB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41361</TotalTime>
  <Words>1836</Words>
  <Application>Microsoft Macintosh PowerPoint</Application>
  <PresentationFormat>On-screen Show (16:9)</PresentationFormat>
  <Paragraphs>419</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ＭＳ Ｐゴシック</vt:lpstr>
      <vt:lpstr>Arial</vt:lpstr>
      <vt:lpstr>Calibri</vt:lpstr>
      <vt:lpstr>Cambria</vt:lpstr>
      <vt:lpstr>Garamond</vt:lpstr>
      <vt:lpstr>Helvetica</vt:lpstr>
      <vt:lpstr>Area Brand 2016</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16.0013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Sage</dc:creator>
  <cp:lastModifiedBy>Christine Perey</cp:lastModifiedBy>
  <cp:revision>272</cp:revision>
  <cp:lastPrinted>2017-03-17T14:14:28Z</cp:lastPrinted>
  <dcterms:modified xsi:type="dcterms:W3CDTF">2018-06-06T15:59:38Z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0x010100B3A60C18BB387342BB34787A86A2CA30</vt:lpwstr>
  </property>
</Properties>
</file>